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4"/>
    <p:sldMasterId id="2147484339" r:id="rId5"/>
    <p:sldMasterId id="2147484452" r:id="rId6"/>
    <p:sldMasterId id="2147484466" r:id="rId7"/>
  </p:sldMasterIdLst>
  <p:notesMasterIdLst>
    <p:notesMasterId r:id="rId37"/>
  </p:notesMasterIdLst>
  <p:handoutMasterIdLst>
    <p:handoutMasterId r:id="rId38"/>
  </p:handoutMasterIdLst>
  <p:sldIdLst>
    <p:sldId id="2147469460" r:id="rId8"/>
    <p:sldId id="2147469461" r:id="rId9"/>
    <p:sldId id="2147471103" r:id="rId10"/>
    <p:sldId id="2147471104" r:id="rId11"/>
    <p:sldId id="2147471105" r:id="rId12"/>
    <p:sldId id="2147471106" r:id="rId13"/>
    <p:sldId id="2147471107" r:id="rId14"/>
    <p:sldId id="2147471108" r:id="rId15"/>
    <p:sldId id="2147471109" r:id="rId16"/>
    <p:sldId id="2147471110" r:id="rId17"/>
    <p:sldId id="2147471111" r:id="rId18"/>
    <p:sldId id="2147471112" r:id="rId19"/>
    <p:sldId id="2147471113" r:id="rId20"/>
    <p:sldId id="2147471114" r:id="rId21"/>
    <p:sldId id="2147471115" r:id="rId22"/>
    <p:sldId id="2147471116" r:id="rId23"/>
    <p:sldId id="2147471117" r:id="rId24"/>
    <p:sldId id="2147471118" r:id="rId25"/>
    <p:sldId id="2147471119" r:id="rId26"/>
    <p:sldId id="2147471120" r:id="rId27"/>
    <p:sldId id="2147471121" r:id="rId28"/>
    <p:sldId id="2147471123" r:id="rId29"/>
    <p:sldId id="2147471124" r:id="rId30"/>
    <p:sldId id="2147471126" r:id="rId31"/>
    <p:sldId id="2147471127" r:id="rId32"/>
    <p:sldId id="2147471128" r:id="rId33"/>
    <p:sldId id="2147469488" r:id="rId34"/>
    <p:sldId id="2147471129" r:id="rId35"/>
    <p:sldId id="2147469496"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F4747-A2AA-752F-0416-04F6C449B22D}" name="FALZON, Dennis" initials="FD" userId="S::falzond@who.int::96040e00-08ac-4837-b43b-4740716afd5a" providerId="AD"/>
  <p188:author id="{CF1AA349-E26F-D551-F72A-24D3BC77258C}" name="DEN BOON, Saskia" initials="DBS" userId="S::denboons@who.int::5520dc89-5590-48f0-baf3-792e4aa7abed" providerId="AD"/>
  <p188:author id="{34682A6A-7F41-D725-6724-20B54EBC4798}" name="jonathon.campbell@mcgill.ca" initials="jo" userId="S::urn:spo:guest#jonathon.campbell@mcgill.ca::" providerId="AD"/>
  <p188:author id="{483CAB8A-1DE4-444A-9BFD-02AB73082D2B}" name="KANCHAR, Avinash" initials="KA" userId="S::kanchara@who.int::5307acf1-38e5-4b4f-85d7-22ab18c5626e" providerId="AD"/>
  <p188:author id="{60EC10A3-AA22-D96E-D813-D3D11CE60ECF}" name="Dennis Falzon" initials="DF" userId="Dennis Falz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NKOVIC, Kristijan" initials="MK" lastIdx="1" clrIdx="0"/>
  <p:cmAuthor id="2" name="DIAS, Hannah Monica" initials="DH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E0F6F4"/>
    <a:srgbClr val="DEF8F7"/>
    <a:srgbClr val="FD7E7B"/>
    <a:srgbClr val="CC0000"/>
    <a:srgbClr val="0093D5"/>
    <a:srgbClr val="FFFFCC"/>
    <a:srgbClr val="AFE6FF"/>
    <a:srgbClr val="005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746D5-72DB-4811-9A42-E7E6B7CFAA81}" v="110" dt="2024-10-25T18:11:04.157"/>
    <p1510:client id="{6FB53F41-BF37-461A-8602-A4378A5821BB}" v="122" dt="2024-10-25T17:19:02.204"/>
    <p1510:client id="{8BE828D5-82B2-4739-BE63-1E7F7D73E9FD}" v="3" dt="2024-10-25T15:50:04.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6888"/>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6038" y="1"/>
            <a:ext cx="2951162" cy="496888"/>
          </a:xfrm>
          <a:prstGeom prst="rect">
            <a:avLst/>
          </a:prstGeom>
        </p:spPr>
        <p:txBody>
          <a:bodyPr vert="horz" lIns="91431" tIns="45715" rIns="91431" bIns="45715" rtlCol="0"/>
          <a:lstStyle>
            <a:lvl1pPr algn="r">
              <a:defRPr sz="1200"/>
            </a:lvl1pPr>
          </a:lstStyle>
          <a:p>
            <a:fld id="{8E6EA213-CDEE-40A7-A282-60D79FF487B7}" type="datetimeFigureOut">
              <a:rPr lang="en-GB" smtClean="0"/>
              <a:t>28/10/2024</a:t>
            </a:fld>
            <a:endParaRPr lang="en-GB"/>
          </a:p>
        </p:txBody>
      </p:sp>
      <p:sp>
        <p:nvSpPr>
          <p:cNvPr id="4" name="Footer Placeholder 3"/>
          <p:cNvSpPr>
            <a:spLocks noGrp="1"/>
          </p:cNvSpPr>
          <p:nvPr>
            <p:ph type="ftr" sz="quarter" idx="2"/>
          </p:nvPr>
        </p:nvSpPr>
        <p:spPr>
          <a:xfrm>
            <a:off x="1" y="9442450"/>
            <a:ext cx="2951163" cy="496888"/>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31" tIns="45715" rIns="91431" bIns="45715" rtlCol="0" anchor="b"/>
          <a:lstStyle>
            <a:lvl1pPr algn="r">
              <a:defRPr sz="1200"/>
            </a:lvl1pPr>
          </a:lstStyle>
          <a:p>
            <a:fld id="{DB04F97C-21BE-4706-A842-54BF718D3DA4}" type="slidenum">
              <a:rPr lang="en-GB" smtClean="0"/>
              <a:t>‹#›</a:t>
            </a:fld>
            <a:endParaRPr lang="en-GB"/>
          </a:p>
        </p:txBody>
      </p:sp>
    </p:spTree>
    <p:extLst>
      <p:ext uri="{BB962C8B-B14F-4D97-AF65-F5344CB8AC3E}">
        <p14:creationId xmlns:p14="http://schemas.microsoft.com/office/powerpoint/2010/main" val="165166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6738" y="1"/>
            <a:ext cx="2950475" cy="497046"/>
          </a:xfrm>
          <a:prstGeom prst="rect">
            <a:avLst/>
          </a:prstGeom>
        </p:spPr>
        <p:txBody>
          <a:bodyPr vert="horz" lIns="91431" tIns="45715" rIns="91431" bIns="45715" rtlCol="0"/>
          <a:lstStyle>
            <a:lvl1pPr algn="r">
              <a:defRPr sz="1200"/>
            </a:lvl1pPr>
          </a:lstStyle>
          <a:p>
            <a:fld id="{F5E03584-6B36-49F9-B939-69DFBDFA20CF}" type="datetimeFigureOut">
              <a:rPr lang="en-GB" smtClean="0"/>
              <a:t>28/10/2024</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31" tIns="45715" rIns="91431" bIns="45715" rtlCol="0" anchor="b"/>
          <a:lstStyle>
            <a:lvl1pPr algn="r">
              <a:defRPr sz="1200"/>
            </a:lvl1pPr>
          </a:lstStyle>
          <a:p>
            <a:fld id="{822A00AB-CD15-433A-A355-4988AFD51729}" type="slidenum">
              <a:rPr lang="en-GB" smtClean="0"/>
              <a:t>‹#›</a:t>
            </a:fld>
            <a:endParaRPr lang="en-GB"/>
          </a:p>
        </p:txBody>
      </p:sp>
    </p:spTree>
    <p:extLst>
      <p:ext uri="{BB962C8B-B14F-4D97-AF65-F5344CB8AC3E}">
        <p14:creationId xmlns:p14="http://schemas.microsoft.com/office/powerpoint/2010/main" val="74050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x.doi.org/10.2307/45931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chranelibrary.com/cdsr/doi/10.1002/14651858.CD000171.pub3/fu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uropepmc.org/article/med/29025631" TargetMode="External"/><Relationship Id="rId4" Type="http://schemas.openxmlformats.org/officeDocument/2006/relationships/hyperlink" Target="http://www.thelancet.com/article/S0140673614601628/full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chranelibrary.com/cdsr/doi/10.1002/14651858.CD000171.pub3/fu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uropepmc.org/article/med/29025631" TargetMode="External"/><Relationship Id="rId4" Type="http://schemas.openxmlformats.org/officeDocument/2006/relationships/hyperlink" Target="http://www.thelancet.com/article/S0140673614601628/full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TPT </a:t>
            </a:r>
            <a:r>
              <a:rPr lang="es-CO" dirty="0" err="1"/>
              <a:t>is</a:t>
            </a:r>
            <a:r>
              <a:rPr lang="es-CO" dirty="0"/>
              <a:t> </a:t>
            </a:r>
            <a:r>
              <a:rPr lang="es-CO" dirty="0" err="1"/>
              <a:t>strongly</a:t>
            </a:r>
            <a:r>
              <a:rPr lang="es-CO" dirty="0"/>
              <a:t> </a:t>
            </a:r>
            <a:r>
              <a:rPr lang="es-CO" dirty="0" err="1"/>
              <a:t>recommended</a:t>
            </a:r>
            <a:r>
              <a:rPr lang="es-CO" dirty="0"/>
              <a:t> </a:t>
            </a:r>
            <a:r>
              <a:rPr lang="es-CO" dirty="0" err="1"/>
              <a:t>for</a:t>
            </a:r>
            <a:r>
              <a:rPr lang="es-CO" dirty="0"/>
              <a:t> </a:t>
            </a:r>
            <a:r>
              <a:rPr lang="es-CO" dirty="0" err="1"/>
              <a:t>people</a:t>
            </a:r>
            <a:r>
              <a:rPr lang="es-CO" dirty="0"/>
              <a:t> </a:t>
            </a:r>
            <a:r>
              <a:rPr lang="es-CO" dirty="0" err="1"/>
              <a:t>with</a:t>
            </a:r>
            <a:r>
              <a:rPr lang="es-CO" dirty="0"/>
              <a:t> HIV </a:t>
            </a:r>
            <a:r>
              <a:rPr lang="es-CO" dirty="0" err="1"/>
              <a:t>aged</a:t>
            </a:r>
            <a:r>
              <a:rPr lang="es-CO" dirty="0"/>
              <a:t> </a:t>
            </a:r>
            <a:r>
              <a:rPr lang="es-CO" dirty="0" err="1"/>
              <a:t>over</a:t>
            </a:r>
            <a:r>
              <a:rPr lang="es-CO" dirty="0"/>
              <a:t> 10 and </a:t>
            </a:r>
            <a:r>
              <a:rPr lang="es-CO" dirty="0" err="1"/>
              <a:t>for</a:t>
            </a:r>
            <a:r>
              <a:rPr lang="es-CO" dirty="0"/>
              <a:t> </a:t>
            </a:r>
            <a:r>
              <a:rPr lang="es-CO" dirty="0" err="1"/>
              <a:t>infants</a:t>
            </a:r>
            <a:r>
              <a:rPr lang="es-CO" dirty="0"/>
              <a:t> in </a:t>
            </a:r>
            <a:r>
              <a:rPr lang="es-CO" dirty="0" err="1"/>
              <a:t>contact</a:t>
            </a:r>
            <a:r>
              <a:rPr lang="es-CO" dirty="0"/>
              <a:t> </a:t>
            </a:r>
            <a:r>
              <a:rPr lang="es-CO" dirty="0" err="1"/>
              <a:t>with</a:t>
            </a:r>
            <a:r>
              <a:rPr lang="es-CO" dirty="0"/>
              <a:t> TB, </a:t>
            </a:r>
            <a:r>
              <a:rPr lang="es-CO" dirty="0" err="1"/>
              <a:t>without</a:t>
            </a:r>
            <a:r>
              <a:rPr lang="es-CO" dirty="0"/>
              <a:t> </a:t>
            </a:r>
            <a:r>
              <a:rPr lang="es-CO" dirty="0" err="1"/>
              <a:t>the</a:t>
            </a:r>
            <a:r>
              <a:rPr lang="es-CO" dirty="0"/>
              <a:t> </a:t>
            </a:r>
            <a:r>
              <a:rPr lang="es-CO" dirty="0" err="1"/>
              <a:t>need</a:t>
            </a:r>
            <a:r>
              <a:rPr lang="es-CO" dirty="0"/>
              <a:t> to test </a:t>
            </a:r>
            <a:r>
              <a:rPr lang="es-CO" dirty="0" err="1"/>
              <a:t>for</a:t>
            </a:r>
            <a:r>
              <a:rPr lang="es-CO" dirty="0"/>
              <a:t> TB </a:t>
            </a:r>
            <a:r>
              <a:rPr lang="es-CO" dirty="0" err="1"/>
              <a:t>infection</a:t>
            </a:r>
            <a:r>
              <a:rPr lang="es-CO" dirty="0"/>
              <a:t>. In </a:t>
            </a:r>
            <a:r>
              <a:rPr lang="es-CO" dirty="0" err="1"/>
              <a:t>other</a:t>
            </a:r>
            <a:r>
              <a:rPr lang="es-CO" dirty="0"/>
              <a:t> </a:t>
            </a:r>
            <a:r>
              <a:rPr lang="es-CO" dirty="0" err="1"/>
              <a:t>children</a:t>
            </a:r>
            <a:r>
              <a:rPr lang="es-CO" dirty="0"/>
              <a:t> </a:t>
            </a:r>
            <a:r>
              <a:rPr lang="es-CO" dirty="0" err="1"/>
              <a:t>with</a:t>
            </a:r>
            <a:r>
              <a:rPr lang="es-CO" dirty="0"/>
              <a:t> HIV in a </a:t>
            </a:r>
            <a:r>
              <a:rPr lang="es-CO" dirty="0" err="1"/>
              <a:t>high</a:t>
            </a:r>
            <a:r>
              <a:rPr lang="es-CO" dirty="0"/>
              <a:t> TB </a:t>
            </a:r>
            <a:r>
              <a:rPr lang="es-CO" dirty="0" err="1"/>
              <a:t>transmission</a:t>
            </a:r>
            <a:r>
              <a:rPr lang="es-CO" dirty="0"/>
              <a:t> </a:t>
            </a:r>
            <a:r>
              <a:rPr lang="es-CO" dirty="0" err="1"/>
              <a:t>setting</a:t>
            </a:r>
            <a:r>
              <a:rPr lang="es-CO" dirty="0"/>
              <a:t> </a:t>
            </a:r>
            <a:r>
              <a:rPr lang="es-CO" dirty="0" err="1"/>
              <a:t>or</a:t>
            </a:r>
            <a:r>
              <a:rPr lang="es-CO" dirty="0"/>
              <a:t> </a:t>
            </a:r>
            <a:r>
              <a:rPr lang="es-CO" dirty="0" err="1"/>
              <a:t>who</a:t>
            </a:r>
            <a:r>
              <a:rPr lang="es-CO" dirty="0"/>
              <a:t> </a:t>
            </a:r>
            <a:r>
              <a:rPr lang="es-CO" dirty="0" err="1"/>
              <a:t>have</a:t>
            </a:r>
            <a:r>
              <a:rPr lang="es-CO" dirty="0"/>
              <a:t> </a:t>
            </a:r>
            <a:r>
              <a:rPr lang="es-CO" dirty="0" err="1"/>
              <a:t>completed</a:t>
            </a:r>
            <a:r>
              <a:rPr lang="es-CO" dirty="0"/>
              <a:t> </a:t>
            </a:r>
            <a:r>
              <a:rPr lang="es-CO" dirty="0" err="1"/>
              <a:t>treatment</a:t>
            </a:r>
            <a:r>
              <a:rPr lang="es-CO" dirty="0"/>
              <a:t> </a:t>
            </a:r>
            <a:r>
              <a:rPr lang="es-CO" dirty="0" err="1"/>
              <a:t>for</a:t>
            </a:r>
            <a:r>
              <a:rPr lang="es-CO" dirty="0"/>
              <a:t> TB </a:t>
            </a:r>
            <a:r>
              <a:rPr lang="es-CO" dirty="0" err="1"/>
              <a:t>disease</a:t>
            </a:r>
            <a:r>
              <a:rPr lang="es-CO" dirty="0"/>
              <a:t>, TPT </a:t>
            </a:r>
            <a:r>
              <a:rPr lang="es-CO" dirty="0" err="1"/>
              <a:t>is</a:t>
            </a:r>
            <a:r>
              <a:rPr lang="es-CO" dirty="0"/>
              <a:t> </a:t>
            </a:r>
            <a:r>
              <a:rPr lang="es-CO" dirty="0" err="1"/>
              <a:t>conditionally</a:t>
            </a:r>
            <a:r>
              <a:rPr lang="es-CO" dirty="0"/>
              <a:t> </a:t>
            </a:r>
            <a:r>
              <a:rPr lang="es-CO" dirty="0" err="1"/>
              <a:t>recommended</a:t>
            </a:r>
            <a:r>
              <a:rPr lang="es-CO" dirty="0"/>
              <a:t>. In </a:t>
            </a:r>
            <a:r>
              <a:rPr lang="es-CO" dirty="0" err="1"/>
              <a:t>contacts</a:t>
            </a:r>
            <a:r>
              <a:rPr lang="es-CO" dirty="0"/>
              <a:t> </a:t>
            </a:r>
            <a:r>
              <a:rPr lang="es-CO" dirty="0" err="1"/>
              <a:t>under</a:t>
            </a:r>
            <a:r>
              <a:rPr lang="es-CO" dirty="0"/>
              <a:t> 5 </a:t>
            </a:r>
            <a:r>
              <a:rPr lang="es-CO" dirty="0" err="1"/>
              <a:t>years</a:t>
            </a:r>
            <a:r>
              <a:rPr lang="es-CO" dirty="0"/>
              <a:t> of </a:t>
            </a:r>
            <a:r>
              <a:rPr lang="es-CO" dirty="0" err="1"/>
              <a:t>people</a:t>
            </a:r>
            <a:r>
              <a:rPr lang="es-CO" dirty="0"/>
              <a:t> </a:t>
            </a:r>
            <a:r>
              <a:rPr lang="es-CO" dirty="0" err="1"/>
              <a:t>with</a:t>
            </a:r>
            <a:r>
              <a:rPr lang="es-CO" dirty="0"/>
              <a:t> </a:t>
            </a:r>
            <a:r>
              <a:rPr lang="es-CO" dirty="0" err="1"/>
              <a:t>bacteriologically</a:t>
            </a:r>
            <a:r>
              <a:rPr lang="es-CO" dirty="0"/>
              <a:t> </a:t>
            </a:r>
            <a:r>
              <a:rPr lang="es-CO" dirty="0" err="1"/>
              <a:t>confirmed</a:t>
            </a:r>
            <a:r>
              <a:rPr lang="es-CO" dirty="0"/>
              <a:t> TB, TPT </a:t>
            </a:r>
            <a:r>
              <a:rPr lang="es-CO" dirty="0" err="1"/>
              <a:t>is</a:t>
            </a:r>
            <a:r>
              <a:rPr lang="es-CO" dirty="0"/>
              <a:t> </a:t>
            </a:r>
            <a:r>
              <a:rPr lang="es-CO" dirty="0" err="1"/>
              <a:t>strongly</a:t>
            </a:r>
            <a:r>
              <a:rPr lang="es-CO" dirty="0"/>
              <a:t> </a:t>
            </a:r>
            <a:r>
              <a:rPr lang="es-CO" dirty="0" err="1"/>
              <a:t>recommended</a:t>
            </a:r>
            <a:r>
              <a:rPr lang="es-CO" dirty="0"/>
              <a:t>, </a:t>
            </a:r>
            <a:r>
              <a:rPr lang="es-CO" dirty="0" err="1"/>
              <a:t>without</a:t>
            </a:r>
            <a:r>
              <a:rPr lang="es-CO" dirty="0"/>
              <a:t> </a:t>
            </a:r>
            <a:r>
              <a:rPr lang="es-CO" dirty="0" err="1"/>
              <a:t>the</a:t>
            </a:r>
            <a:r>
              <a:rPr lang="es-CO" dirty="0"/>
              <a:t> </a:t>
            </a:r>
            <a:r>
              <a:rPr lang="es-CO" dirty="0" err="1"/>
              <a:t>need</a:t>
            </a:r>
            <a:r>
              <a:rPr lang="es-CO" dirty="0"/>
              <a:t> to test </a:t>
            </a:r>
            <a:r>
              <a:rPr lang="es-CO" dirty="0" err="1"/>
              <a:t>for</a:t>
            </a:r>
            <a:r>
              <a:rPr lang="es-CO" dirty="0"/>
              <a:t> TB </a:t>
            </a:r>
            <a:r>
              <a:rPr lang="es-CO" dirty="0" err="1"/>
              <a:t>infection</a:t>
            </a:r>
            <a:r>
              <a:rPr lang="es-CO" dirty="0"/>
              <a:t>. In </a:t>
            </a:r>
            <a:r>
              <a:rPr lang="es-CO" dirty="0" err="1"/>
              <a:t>other</a:t>
            </a:r>
            <a:r>
              <a:rPr lang="es-CO" dirty="0"/>
              <a:t> </a:t>
            </a:r>
            <a:r>
              <a:rPr lang="es-CO" dirty="0" err="1"/>
              <a:t>contacts</a:t>
            </a:r>
            <a:r>
              <a:rPr lang="es-CO" dirty="0"/>
              <a:t> TPT </a:t>
            </a:r>
            <a:r>
              <a:rPr lang="es-CO" dirty="0" err="1"/>
              <a:t>is</a:t>
            </a:r>
            <a:r>
              <a:rPr lang="es-CO" dirty="0"/>
              <a:t> </a:t>
            </a:r>
            <a:r>
              <a:rPr lang="es-CO" dirty="0" err="1"/>
              <a:t>conditionally</a:t>
            </a:r>
            <a:r>
              <a:rPr lang="es-CO" dirty="0"/>
              <a:t> </a:t>
            </a:r>
            <a:r>
              <a:rPr lang="es-CO" dirty="0" err="1"/>
              <a:t>recommended</a:t>
            </a:r>
            <a:r>
              <a:rPr lang="es-CO" dirty="0"/>
              <a:t>. </a:t>
            </a:r>
            <a:r>
              <a:rPr lang="es-CO" dirty="0" err="1"/>
              <a:t>Systematic</a:t>
            </a:r>
            <a:r>
              <a:rPr lang="es-CO" dirty="0"/>
              <a:t> </a:t>
            </a:r>
            <a:r>
              <a:rPr lang="es-CO" dirty="0" err="1"/>
              <a:t>testing</a:t>
            </a:r>
            <a:r>
              <a:rPr lang="es-CO" dirty="0"/>
              <a:t> </a:t>
            </a:r>
            <a:r>
              <a:rPr lang="es-CO" dirty="0" err="1"/>
              <a:t>for</a:t>
            </a:r>
            <a:r>
              <a:rPr lang="es-CO" dirty="0"/>
              <a:t> TB </a:t>
            </a:r>
            <a:r>
              <a:rPr lang="es-CO" dirty="0" err="1"/>
              <a:t>infection</a:t>
            </a:r>
            <a:r>
              <a:rPr lang="es-CO" dirty="0"/>
              <a:t> </a:t>
            </a:r>
            <a:r>
              <a:rPr lang="es-CO" dirty="0" err="1"/>
              <a:t>followed</a:t>
            </a:r>
            <a:r>
              <a:rPr lang="es-CO" dirty="0"/>
              <a:t> </a:t>
            </a:r>
            <a:r>
              <a:rPr lang="es-CO" dirty="0" err="1"/>
              <a:t>by</a:t>
            </a:r>
            <a:r>
              <a:rPr lang="es-CO" dirty="0"/>
              <a:t> TPT </a:t>
            </a:r>
            <a:r>
              <a:rPr lang="es-CO" dirty="0" err="1"/>
              <a:t>is</a:t>
            </a:r>
            <a:r>
              <a:rPr lang="es-CO" dirty="0"/>
              <a:t> </a:t>
            </a:r>
            <a:r>
              <a:rPr lang="es-CO" dirty="0" err="1"/>
              <a:t>strongly</a:t>
            </a:r>
            <a:r>
              <a:rPr lang="es-CO" dirty="0"/>
              <a:t> </a:t>
            </a:r>
            <a:r>
              <a:rPr lang="es-CO" dirty="0" err="1"/>
              <a:t>recommended</a:t>
            </a:r>
            <a:r>
              <a:rPr lang="es-CO" dirty="0"/>
              <a:t> in </a:t>
            </a:r>
            <a:r>
              <a:rPr lang="es-CO" dirty="0" err="1"/>
              <a:t>people</a:t>
            </a:r>
            <a:r>
              <a:rPr lang="es-CO" dirty="0"/>
              <a:t> </a:t>
            </a:r>
            <a:r>
              <a:rPr lang="es-CO" dirty="0" err="1"/>
              <a:t>with</a:t>
            </a:r>
            <a:r>
              <a:rPr lang="es-CO" dirty="0"/>
              <a:t> silicosis, in </a:t>
            </a:r>
            <a:r>
              <a:rPr lang="es-CO" dirty="0" err="1"/>
              <a:t>those</a:t>
            </a:r>
            <a:r>
              <a:rPr lang="es-CO" dirty="0"/>
              <a:t> </a:t>
            </a:r>
            <a:r>
              <a:rPr lang="es-CO" dirty="0" err="1"/>
              <a:t>starting</a:t>
            </a:r>
            <a:r>
              <a:rPr lang="es-CO" dirty="0"/>
              <a:t> anti-TNF </a:t>
            </a:r>
            <a:r>
              <a:rPr lang="es-CO" dirty="0" err="1"/>
              <a:t>treatment</a:t>
            </a:r>
            <a:r>
              <a:rPr lang="es-CO" dirty="0"/>
              <a:t> </a:t>
            </a:r>
            <a:r>
              <a:rPr lang="es-CO" dirty="0" err="1"/>
              <a:t>or</a:t>
            </a:r>
            <a:r>
              <a:rPr lang="es-CO" dirty="0"/>
              <a:t> </a:t>
            </a:r>
            <a:r>
              <a:rPr lang="es-CO" dirty="0" err="1"/>
              <a:t>dialysis</a:t>
            </a:r>
            <a:r>
              <a:rPr lang="es-CO" dirty="0"/>
              <a:t>, </a:t>
            </a:r>
            <a:r>
              <a:rPr lang="es-CO" dirty="0" err="1"/>
              <a:t>or</a:t>
            </a:r>
            <a:r>
              <a:rPr lang="es-CO" dirty="0"/>
              <a:t> </a:t>
            </a:r>
            <a:r>
              <a:rPr lang="es-CO" dirty="0" err="1"/>
              <a:t>people</a:t>
            </a:r>
            <a:r>
              <a:rPr lang="es-CO" dirty="0"/>
              <a:t> </a:t>
            </a:r>
            <a:r>
              <a:rPr lang="es-CO" dirty="0" err="1"/>
              <a:t>preparing</a:t>
            </a:r>
            <a:r>
              <a:rPr lang="es-CO" dirty="0"/>
              <a:t> </a:t>
            </a:r>
            <a:r>
              <a:rPr lang="es-CO" dirty="0" err="1"/>
              <a:t>for</a:t>
            </a:r>
            <a:r>
              <a:rPr lang="es-CO" dirty="0"/>
              <a:t> </a:t>
            </a:r>
            <a:r>
              <a:rPr lang="es-CO" dirty="0" err="1"/>
              <a:t>organ</a:t>
            </a:r>
            <a:r>
              <a:rPr lang="es-CO" dirty="0"/>
              <a:t> </a:t>
            </a:r>
            <a:r>
              <a:rPr lang="es-CO" dirty="0" err="1"/>
              <a:t>transplant</a:t>
            </a:r>
            <a:r>
              <a:rPr lang="es-CO" dirty="0"/>
              <a:t>. </a:t>
            </a:r>
            <a:r>
              <a:rPr lang="es-CO" dirty="0" err="1"/>
              <a:t>Testing</a:t>
            </a:r>
            <a:r>
              <a:rPr lang="es-CO" dirty="0"/>
              <a:t> </a:t>
            </a:r>
            <a:r>
              <a:rPr lang="es-CO" dirty="0" err="1"/>
              <a:t>followed</a:t>
            </a:r>
            <a:r>
              <a:rPr lang="es-CO" dirty="0"/>
              <a:t> </a:t>
            </a:r>
            <a:r>
              <a:rPr lang="es-CO" dirty="0" err="1"/>
              <a:t>by</a:t>
            </a:r>
            <a:r>
              <a:rPr lang="es-CO" dirty="0"/>
              <a:t> TPT </a:t>
            </a:r>
            <a:r>
              <a:rPr lang="es-CO" dirty="0" err="1"/>
              <a:t>is</a:t>
            </a:r>
            <a:r>
              <a:rPr lang="es-CO" dirty="0"/>
              <a:t> </a:t>
            </a:r>
            <a:r>
              <a:rPr lang="es-CO" dirty="0" err="1"/>
              <a:t>conditionally</a:t>
            </a:r>
            <a:r>
              <a:rPr lang="es-CO" dirty="0"/>
              <a:t> </a:t>
            </a:r>
            <a:r>
              <a:rPr lang="es-CO" dirty="0" err="1"/>
              <a:t>recommended</a:t>
            </a:r>
            <a:r>
              <a:rPr lang="es-CO" dirty="0"/>
              <a:t> in </a:t>
            </a:r>
            <a:r>
              <a:rPr lang="es-CO" dirty="0" err="1"/>
              <a:t>other</a:t>
            </a:r>
            <a:r>
              <a:rPr lang="es-CO" dirty="0"/>
              <a:t> </a:t>
            </a:r>
            <a:r>
              <a:rPr lang="es-CO" dirty="0" err="1"/>
              <a:t>groups</a:t>
            </a:r>
            <a:r>
              <a:rPr lang="es-CO" dirty="0"/>
              <a:t> </a:t>
            </a:r>
            <a:r>
              <a:rPr lang="es-CO" dirty="0" err="1"/>
              <a:t>like</a:t>
            </a:r>
            <a:r>
              <a:rPr lang="es-CO" dirty="0"/>
              <a:t> </a:t>
            </a:r>
            <a:r>
              <a:rPr lang="es-CO" dirty="0" err="1"/>
              <a:t>prisoners</a:t>
            </a:r>
            <a:r>
              <a:rPr lang="es-CO" dirty="0"/>
              <a:t> and </a:t>
            </a:r>
            <a:r>
              <a:rPr lang="es-CO" dirty="0" err="1"/>
              <a:t>health</a:t>
            </a:r>
            <a:r>
              <a:rPr lang="es-CO" dirty="0"/>
              <a:t>-care </a:t>
            </a:r>
            <a:r>
              <a:rPr lang="es-CO" dirty="0" err="1"/>
              <a:t>workers</a:t>
            </a:r>
            <a:r>
              <a:rPr lang="es-CO"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In </a:t>
            </a:r>
            <a:r>
              <a:rPr lang="es-CO" dirty="0" err="1"/>
              <a:t>the</a:t>
            </a:r>
            <a:r>
              <a:rPr lang="es-CO" dirty="0"/>
              <a:t> 2024 </a:t>
            </a:r>
            <a:r>
              <a:rPr lang="es-CO" dirty="0" err="1"/>
              <a:t>edition</a:t>
            </a:r>
            <a:r>
              <a:rPr lang="es-CO" dirty="0"/>
              <a:t>, </a:t>
            </a:r>
            <a:r>
              <a:rPr lang="es-CO" dirty="0" err="1"/>
              <a:t>the</a:t>
            </a:r>
            <a:r>
              <a:rPr lang="es-CO" dirty="0"/>
              <a:t> negative </a:t>
            </a:r>
            <a:r>
              <a:rPr lang="es-CO" dirty="0" err="1"/>
              <a:t>recommendation</a:t>
            </a:r>
            <a:r>
              <a:rPr lang="es-CO" dirty="0"/>
              <a:t> </a:t>
            </a:r>
            <a:r>
              <a:rPr lang="es-CO" dirty="0" err="1"/>
              <a:t>for</a:t>
            </a:r>
            <a:r>
              <a:rPr lang="es-CO" dirty="0"/>
              <a:t> </a:t>
            </a:r>
            <a:r>
              <a:rPr lang="es-CO" dirty="0" err="1"/>
              <a:t>systematic</a:t>
            </a:r>
            <a:r>
              <a:rPr lang="es-CO" dirty="0"/>
              <a:t> </a:t>
            </a:r>
            <a:r>
              <a:rPr lang="es-CO" dirty="0" err="1"/>
              <a:t>testing</a:t>
            </a:r>
            <a:r>
              <a:rPr lang="es-CO" dirty="0"/>
              <a:t> and TPT in </a:t>
            </a:r>
            <a:r>
              <a:rPr lang="en-US" sz="1200" dirty="0">
                <a:solidFill>
                  <a:schemeClr val="tx1">
                    <a:lumMod val="95000"/>
                    <a:lumOff val="5000"/>
                  </a:schemeClr>
                </a:solidFill>
                <a:latin typeface="Calibri" panose="020F0502020204030204" pitchFamily="34" charset="0"/>
                <a:cs typeface="Calibri" panose="020F0502020204030204" pitchFamily="34" charset="0"/>
              </a:rPr>
              <a:t>diabetes, harmful use of alcohol, tobacco smoking and underweight</a:t>
            </a:r>
            <a:r>
              <a:rPr lang="es-CO" dirty="0"/>
              <a:t> has </a:t>
            </a:r>
            <a:r>
              <a:rPr lang="es-CO" dirty="0" err="1"/>
              <a:t>been</a:t>
            </a:r>
            <a:r>
              <a:rPr lang="es-CO" dirty="0"/>
              <a:t> </a:t>
            </a:r>
            <a:r>
              <a:rPr lang="es-CO" dirty="0" err="1"/>
              <a:t>withdrwan</a:t>
            </a:r>
            <a:r>
              <a:rPr lang="es-CO" dirty="0"/>
              <a:t> and </a:t>
            </a:r>
            <a:r>
              <a:rPr lang="es-CO" dirty="0" err="1"/>
              <a:t>is</a:t>
            </a:r>
            <a:r>
              <a:rPr lang="es-CO" dirty="0"/>
              <a:t> </a:t>
            </a:r>
            <a:r>
              <a:rPr lang="es-CO" dirty="0" err="1"/>
              <a:t>replaced</a:t>
            </a:r>
            <a:r>
              <a:rPr lang="es-CO" dirty="0"/>
              <a:t> </a:t>
            </a:r>
            <a:r>
              <a:rPr lang="es-CO" dirty="0" err="1"/>
              <a:t>by</a:t>
            </a:r>
            <a:r>
              <a:rPr lang="es-CO" dirty="0"/>
              <a:t> </a:t>
            </a:r>
            <a:r>
              <a:rPr lang="es-CO" dirty="0" err="1"/>
              <a:t>an</a:t>
            </a:r>
            <a:r>
              <a:rPr lang="es-CO" dirty="0"/>
              <a:t> </a:t>
            </a:r>
            <a:r>
              <a:rPr lang="es-CO" dirty="0" err="1"/>
              <a:t>explanatory</a:t>
            </a:r>
            <a:r>
              <a:rPr lang="es-CO" dirty="0"/>
              <a:t> note in </a:t>
            </a:r>
            <a:r>
              <a:rPr lang="es-CO" dirty="0" err="1"/>
              <a:t>the</a:t>
            </a:r>
            <a:r>
              <a:rPr lang="es-CO" dirty="0"/>
              <a:t> </a:t>
            </a:r>
            <a:r>
              <a:rPr lang="es-CO" dirty="0" err="1"/>
              <a:t>text</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10</a:t>
            </a:fld>
            <a:endParaRPr lang="en-GB"/>
          </a:p>
        </p:txBody>
      </p:sp>
    </p:spTree>
    <p:extLst>
      <p:ext uri="{BB962C8B-B14F-4D97-AF65-F5344CB8AC3E}">
        <p14:creationId xmlns:p14="http://schemas.microsoft.com/office/powerpoint/2010/main" val="362435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Among infants and children use of the clinical symptoms and history of contact with TB patients are considered for TB screening and ruling out TB disease</a:t>
            </a:r>
          </a:p>
          <a:p>
            <a:pPr marL="171450" indent="-171450">
              <a:buFont typeface="Arial" panose="020B0604020202020204" pitchFamily="34" charset="0"/>
              <a:buChar char="•"/>
            </a:pPr>
            <a:r>
              <a:rPr lang="en-US" dirty="0"/>
              <a:t>Among adults and adolescents living with HIV in addition to symptom screening, chest X-ray, C-reactive protein and mWRD can be used to rule out TB disease. The last three recommendations are from TB screening guidelines published in 2021 </a:t>
            </a:r>
          </a:p>
        </p:txBody>
      </p:sp>
      <p:sp>
        <p:nvSpPr>
          <p:cNvPr id="4" name="Slide Number Placeholder 3"/>
          <p:cNvSpPr>
            <a:spLocks noGrp="1"/>
          </p:cNvSpPr>
          <p:nvPr>
            <p:ph type="sldNum" sz="quarter" idx="5"/>
          </p:nvPr>
        </p:nvSpPr>
        <p:spPr/>
        <p:txBody>
          <a:bodyPr/>
          <a:lstStyle/>
          <a:p>
            <a:fld id="{822A00AB-CD15-433A-A355-4988AFD51729}" type="slidenum">
              <a:rPr lang="en-GB" smtClean="0"/>
              <a:t>11</a:t>
            </a:fld>
            <a:endParaRPr lang="en-GB"/>
          </a:p>
        </p:txBody>
      </p:sp>
    </p:spTree>
    <p:extLst>
      <p:ext uri="{BB962C8B-B14F-4D97-AF65-F5344CB8AC3E}">
        <p14:creationId xmlns:p14="http://schemas.microsoft.com/office/powerpoint/2010/main" val="154043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Among HIV-negative adult contacts of TB patients, chest X-ray should be used preferably to rule out TB disease. Among contacts more than 15, mWRD alone or in combination is also recommended</a:t>
            </a:r>
          </a:p>
        </p:txBody>
      </p:sp>
      <p:sp>
        <p:nvSpPr>
          <p:cNvPr id="4" name="Slide Number Placeholder 3"/>
          <p:cNvSpPr>
            <a:spLocks noGrp="1"/>
          </p:cNvSpPr>
          <p:nvPr>
            <p:ph type="sldNum" sz="quarter" idx="5"/>
          </p:nvPr>
        </p:nvSpPr>
        <p:spPr/>
        <p:txBody>
          <a:bodyPr/>
          <a:lstStyle/>
          <a:p>
            <a:fld id="{822A00AB-CD15-433A-A355-4988AFD51729}" type="slidenum">
              <a:rPr lang="en-GB" smtClean="0"/>
              <a:t>12</a:t>
            </a:fld>
            <a:endParaRPr lang="en-GB"/>
          </a:p>
        </p:txBody>
      </p:sp>
    </p:spTree>
    <p:extLst>
      <p:ext uri="{BB962C8B-B14F-4D97-AF65-F5344CB8AC3E}">
        <p14:creationId xmlns:p14="http://schemas.microsoft.com/office/powerpoint/2010/main" val="165626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dirty="0" err="1"/>
              <a:t>Read</a:t>
            </a:r>
            <a:r>
              <a:rPr lang="es-CO" dirty="0"/>
              <a:t> </a:t>
            </a:r>
            <a:r>
              <a:rPr lang="es-CO" dirty="0" err="1"/>
              <a:t>slide</a:t>
            </a:r>
            <a:endParaRPr lang="es-CO"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13</a:t>
            </a:fld>
            <a:endParaRPr lang="en-GB"/>
          </a:p>
        </p:txBody>
      </p:sp>
    </p:spTree>
    <p:extLst>
      <p:ext uri="{BB962C8B-B14F-4D97-AF65-F5344CB8AC3E}">
        <p14:creationId xmlns:p14="http://schemas.microsoft.com/office/powerpoint/2010/main" val="283272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Several TPT regimens are included in the WHO guidelines. Some regimens, asterisked in this slide, are strongly recommended based on the evidence of potential benefit to harm. Isoniazid monotherapy for 6 or 9 months has been used widely as TPT for several decades. However, shorter options that are better tolerated are now available. The use of rifampicin or rifapentine allows the duration of TPT to be reduced to even one month or 12 doses over 3 months. Six months of levofloxacin is recommended as TPT for exposure to MDR/RR-TB.</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14</a:t>
            </a:fld>
            <a:endParaRPr lang="en-GB"/>
          </a:p>
        </p:txBody>
      </p:sp>
    </p:spTree>
    <p:extLst>
      <p:ext uri="{BB962C8B-B14F-4D97-AF65-F5344CB8AC3E}">
        <p14:creationId xmlns:p14="http://schemas.microsoft.com/office/powerpoint/2010/main" val="4629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15</a:t>
            </a:fld>
            <a:endParaRPr lang="en-GB"/>
          </a:p>
        </p:txBody>
      </p:sp>
    </p:spTree>
    <p:extLst>
      <p:ext uri="{BB962C8B-B14F-4D97-AF65-F5344CB8AC3E}">
        <p14:creationId xmlns:p14="http://schemas.microsoft.com/office/powerpoint/2010/main" val="81160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first edition of TPT guidelines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Dose recs for H and R were based on age demarcation and mg/kg body weight</a:t>
            </a:r>
            <a:r>
              <a:rPr lang="en-US" b="0" i="0" dirty="0">
                <a:solidFill>
                  <a:srgbClr val="212529"/>
                </a:solidFill>
                <a:effectLst/>
                <a:latin typeface="Helvetica" panose="020B0604020202020204" pitchFamily="34" charset="0"/>
              </a:rPr>
              <a:t>. </a:t>
            </a:r>
            <a:r>
              <a:rPr lang="en-US" dirty="0"/>
              <a:t>H- age &gt;10 years 5mg/kg and age &lt;10 years 10 mg/kg, same for R of 10mg/kg and 15mg/kg</a:t>
            </a:r>
          </a:p>
          <a:p>
            <a:pPr marL="628650" lvl="1" indent="-171450">
              <a:buFont typeface="Arial" panose="020B0604020202020204" pitchFamily="34" charset="0"/>
              <a:buChar char="•"/>
            </a:pPr>
            <a:r>
              <a:rPr lang="en-US" b="0" i="0" dirty="0">
                <a:solidFill>
                  <a:srgbClr val="212529"/>
                </a:solidFill>
                <a:effectLst/>
                <a:latin typeface="Helvetica" panose="020B0604020202020204" pitchFamily="34" charset="0"/>
              </a:rPr>
              <a:t>There were limited PK data to inform appropriate dosage and safety of rifapentine among children &lt; 2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Different WHO guidelines use variable weight bands for dosing recs, hence there is organization wide effort to harmonize weight bands</a:t>
            </a:r>
          </a:p>
          <a:p>
            <a:pPr marL="171450" lvl="0" indent="-171450">
              <a:buFont typeface="Arial" panose="020B0604020202020204" pitchFamily="34" charset="0"/>
              <a:buChar char="•"/>
            </a:pPr>
            <a:r>
              <a:rPr lang="en-US" sz="1200" kern="1200" dirty="0">
                <a:solidFill>
                  <a:schemeClr val="tx1"/>
                </a:solidFill>
                <a:latin typeface="+mn-lt"/>
                <a:ea typeface="+mn-ea"/>
                <a:cs typeface="+mn-cs"/>
              </a:rPr>
              <a:t>A PK/PD task force convened by GTB before the GDG meeting for the second edition reviewed all available evidence and suggested weight band dosing for all regimens and also attempted to align the weight bands to standard ones use in different WHO guidelines. The alignment was however possible only for  3HP, 1HP, and 6 </a:t>
            </a:r>
            <a:r>
              <a:rPr lang="en-US" sz="1200" kern="1200" dirty="0" err="1">
                <a:solidFill>
                  <a:schemeClr val="tx1"/>
                </a:solidFill>
                <a:latin typeface="+mn-lt"/>
                <a:ea typeface="+mn-ea"/>
                <a:cs typeface="+mn-cs"/>
              </a:rPr>
              <a:t>LFx</a:t>
            </a:r>
            <a:r>
              <a:rPr lang="en-US" sz="1200" kern="1200" dirty="0">
                <a:solidFill>
                  <a:schemeClr val="tx1"/>
                </a:solidFill>
                <a:latin typeface="+mn-lt"/>
                <a:ea typeface="+mn-ea"/>
                <a:cs typeface="+mn-cs"/>
              </a:rPr>
              <a:t> given the available data</a:t>
            </a:r>
          </a:p>
          <a:p>
            <a:pPr marL="171450" lvl="0" indent="-171450">
              <a:buFont typeface="Arial" panose="020B0604020202020204" pitchFamily="34" charset="0"/>
              <a:buChar char="•"/>
            </a:pPr>
            <a:r>
              <a:rPr lang="en-US" sz="1200" kern="1200" dirty="0">
                <a:solidFill>
                  <a:schemeClr val="tx1"/>
                </a:solidFill>
                <a:latin typeface="+mn-lt"/>
                <a:ea typeface="+mn-ea"/>
                <a:cs typeface="+mn-cs"/>
              </a:rPr>
              <a:t>The task force considered </a:t>
            </a:r>
            <a:r>
              <a:rPr lang="en-US" sz="1800" dirty="0">
                <a:effectLst/>
                <a:latin typeface="Calibri" panose="020F0502020204030204" pitchFamily="34" charset="0"/>
                <a:ea typeface="Calibri" panose="020F0502020204030204" pitchFamily="34" charset="0"/>
              </a:rPr>
              <a:t>avoiding breaking the pills beyond half to retain bioavailability. </a:t>
            </a:r>
            <a:endParaRPr lang="en-US" sz="1200" kern="120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16</a:t>
            </a:fld>
            <a:endParaRPr lang="en-GB"/>
          </a:p>
        </p:txBody>
      </p:sp>
    </p:spTree>
    <p:extLst>
      <p:ext uri="{BB962C8B-B14F-4D97-AF65-F5344CB8AC3E}">
        <p14:creationId xmlns:p14="http://schemas.microsoft.com/office/powerpoint/2010/main" val="107404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3HP dosing available across all ages down to 3Kg weight or age under 3 months</a:t>
            </a:r>
          </a:p>
          <a:p>
            <a:pPr marL="171450" indent="-171450">
              <a:buFont typeface="Arial" panose="020B0604020202020204" pitchFamily="34" charset="0"/>
              <a:buChar char="•"/>
            </a:pPr>
            <a:r>
              <a:rPr lang="en-US" dirty="0"/>
              <a:t>Dispersible formulations of rifapentine 150mg scored and INH 100 mg should be preferred in children. At higher weight bands its is possible to use solid formulations if DT are not available</a:t>
            </a:r>
          </a:p>
          <a:p>
            <a:pPr marL="171450" indent="-171450">
              <a:buFont typeface="Arial" panose="020B0604020202020204" pitchFamily="34" charset="0"/>
              <a:buChar char="•"/>
            </a:pPr>
            <a:r>
              <a:rPr lang="en-US" dirty="0"/>
              <a:t>FDC should be used preferable above 50Kg weight, to achieve appropriate dosing for lower weight solid formulations can be used (</a:t>
            </a:r>
            <a:r>
              <a:rPr lang="en-US" sz="1200" dirty="0">
                <a:effectLst/>
                <a:latin typeface="Calibri" panose="020F0502020204030204" pitchFamily="34" charset="0"/>
                <a:ea typeface="Calibri" panose="020F0502020204030204" pitchFamily="34" charset="0"/>
              </a:rPr>
              <a:t>dosage of H to P did not follow 1:1 ratio below a body weight of 50kg, risk of overdosing with H in younger kids if FDC is used)</a:t>
            </a:r>
            <a:endParaRPr lang="en-US" dirty="0"/>
          </a:p>
          <a:p>
            <a:pPr marL="171450" indent="-171450">
              <a:buFont typeface="Arial" panose="020B0604020202020204" pitchFamily="34" charset="0"/>
              <a:buChar char="•"/>
            </a:pPr>
            <a:r>
              <a:rPr lang="en-US" dirty="0"/>
              <a:t>1HP lack of evidence hence no recommendation under 13 years of age</a:t>
            </a:r>
          </a:p>
        </p:txBody>
      </p:sp>
      <p:sp>
        <p:nvSpPr>
          <p:cNvPr id="4" name="Slide Number Placeholder 3"/>
          <p:cNvSpPr>
            <a:spLocks noGrp="1"/>
          </p:cNvSpPr>
          <p:nvPr>
            <p:ph type="sldNum" sz="quarter" idx="5"/>
          </p:nvPr>
        </p:nvSpPr>
        <p:spPr/>
        <p:txBody>
          <a:bodyPr/>
          <a:lstStyle/>
          <a:p>
            <a:fld id="{822A00AB-CD15-433A-A355-4988AFD51729}" type="slidenum">
              <a:rPr lang="en-GB" smtClean="0"/>
              <a:t>17</a:t>
            </a:fld>
            <a:endParaRPr lang="en-GB"/>
          </a:p>
        </p:txBody>
      </p:sp>
    </p:spTree>
    <p:extLst>
      <p:ext uri="{BB962C8B-B14F-4D97-AF65-F5344CB8AC3E}">
        <p14:creationId xmlns:p14="http://schemas.microsoft.com/office/powerpoint/2010/main" val="322985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Across all target populations for TPT, ruling out TB disease should start with a symptom screen. If no symptoms are noted, additional tests such as chest X-ray, CRP, WRD may be used to enhance the sensitivity of the screening criterion. This is likely to enhance the acceptability of TPT both among the providers and beneficiaries of TPT.</a:t>
            </a:r>
          </a:p>
          <a:p>
            <a:pPr marL="171450" indent="-171450">
              <a:buFont typeface="Arial" panose="020B0604020202020204" pitchFamily="34" charset="0"/>
              <a:buChar char="•"/>
            </a:pPr>
            <a:r>
              <a:rPr lang="en-US" dirty="0"/>
              <a:t>Further among adult contacts and individuals from other risk groups may be advised tests for TB infection when available and TPT considered among those positive</a:t>
            </a:r>
          </a:p>
          <a:p>
            <a:pPr marL="171450" indent="-171450">
              <a:buFont typeface="Arial" panose="020B0604020202020204" pitchFamily="34" charset="0"/>
              <a:buChar char="•"/>
            </a:pPr>
            <a:r>
              <a:rPr lang="en-US" dirty="0"/>
              <a:t>Among the individuals considered for TPT, the providers should check if any contraindication for TPT exists (acute or chronic hepatitis; peripheral neuropathy (if isoniazid is used); regular and heavy alcohol consumption. Pregnancy or a previous history of TB are not contraindications.)</a:t>
            </a:r>
          </a:p>
          <a:p>
            <a:pPr marL="171450" indent="-171450">
              <a:buFont typeface="Arial" panose="020B0604020202020204" pitchFamily="34" charset="0"/>
              <a:buChar char="•"/>
            </a:pPr>
            <a:r>
              <a:rPr lang="en-US" dirty="0"/>
              <a:t>Once TPT is started, both the providers and recipients should watch for the emergence of TB symptoms and actively investigate when they emerge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18</a:t>
            </a:fld>
            <a:endParaRPr lang="en-GB"/>
          </a:p>
        </p:txBody>
      </p:sp>
    </p:spTree>
    <p:extLst>
      <p:ext uri="{BB962C8B-B14F-4D97-AF65-F5344CB8AC3E}">
        <p14:creationId xmlns:p14="http://schemas.microsoft.com/office/powerpoint/2010/main" val="236948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Results from the TB CHAMP and V-QUIN studies - important difference in the risks for adverse events between children and adults, with very good tolerance in children but less tolerability with increasing age</a:t>
            </a:r>
          </a:p>
          <a:p>
            <a:pPr marL="171450" indent="-171450">
              <a:buFont typeface="Arial" panose="020B0604020202020204" pitchFamily="34" charset="0"/>
              <a:buChar char="•"/>
            </a:pPr>
            <a:r>
              <a:rPr lang="en-US" dirty="0"/>
              <a:t>One or more adverse events of any grade were reported in about 32% of adolescents and adults taking Lfx in the V-QUIN trial, most being grade 1 or 2. Serious adverse events were infrequent, with about 1% of participants developing grade 3 or 4 events</a:t>
            </a:r>
          </a:p>
          <a:p>
            <a:pPr marL="171450" indent="-171450">
              <a:buFont typeface="Arial" panose="020B0604020202020204" pitchFamily="34" charset="0"/>
              <a:buChar char="•"/>
            </a:pPr>
            <a:r>
              <a:rPr lang="en-US" dirty="0"/>
              <a:t>Pooled analysis of data from the two trials shows that Lfx was associated with more musculoskeletal events (arthritis, arthralgia or tendonitis) in adolescents and adults, mostly grade 1 or 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19</a:t>
            </a:fld>
            <a:endParaRPr lang="en-GB"/>
          </a:p>
        </p:txBody>
      </p:sp>
    </p:spTree>
    <p:extLst>
      <p:ext uri="{BB962C8B-B14F-4D97-AF65-F5344CB8AC3E}">
        <p14:creationId xmlns:p14="http://schemas.microsoft.com/office/powerpoint/2010/main" val="345480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 recommendations are presented following the cascade of care approach</a:t>
            </a:r>
          </a:p>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3764398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mj-lt"/>
              <a:buNone/>
              <a:tabLst/>
              <a:defRPr/>
            </a:pPr>
            <a:r>
              <a:rPr lang="en-US" dirty="0"/>
              <a:t>While the protective effect of IPT has been observed to last unaltered for several years, its efficacy is generally estimated to range from 60-90%. Over the years, other studies have shown substantive reduction in TB incidence and death in different populations on IPT and other TPT regimens, including PLHIV in high TB transmission settings</a:t>
            </a:r>
          </a:p>
          <a:p>
            <a:pPr marL="0" marR="0" lvl="0" indent="0" algn="l" defTabSz="914400" rtl="0" eaLnBrk="1" fontAlgn="auto" latinLnBrk="0" hangingPunct="1">
              <a:lnSpc>
                <a:spcPct val="12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2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en-US" dirty="0"/>
              <a:t>References</a:t>
            </a:r>
          </a:p>
          <a:p>
            <a:pPr marL="514350" indent="-514350">
              <a:lnSpc>
                <a:spcPct val="120000"/>
              </a:lnSpc>
              <a:buFont typeface="+mj-lt"/>
              <a:buAutoNum type="arabicPeriod"/>
            </a:pPr>
            <a:endParaRPr lang="en-GB" sz="1200" i="1" dirty="0">
              <a:solidFill>
                <a:schemeClr val="accent5">
                  <a:lumMod val="75000"/>
                </a:schemeClr>
              </a:solidFill>
            </a:endParaRPr>
          </a:p>
          <a:p>
            <a:pPr marL="514350" indent="-514350">
              <a:lnSpc>
                <a:spcPct val="120000"/>
              </a:lnSpc>
              <a:buFont typeface="+mj-lt"/>
              <a:buAutoNum type="arabicPeriod"/>
            </a:pPr>
            <a:endParaRPr lang="en-GB" sz="1200" i="1" dirty="0">
              <a:solidFill>
                <a:schemeClr val="accent5">
                  <a:lumMod val="75000"/>
                </a:schemeClr>
              </a:solidFill>
            </a:endParaRPr>
          </a:p>
          <a:p>
            <a:pPr marL="514350" indent="-514350">
              <a:lnSpc>
                <a:spcPct val="120000"/>
              </a:lnSpc>
              <a:buAutoNum type="arabicPeriod"/>
            </a:pPr>
            <a:r>
              <a:rPr lang="fr-FR" dirty="0">
                <a:solidFill>
                  <a:schemeClr val="accent5">
                    <a:lumMod val="75000"/>
                  </a:schemeClr>
                </a:solidFill>
              </a:rPr>
              <a:t>Hanson, ML; </a:t>
            </a:r>
            <a:r>
              <a:rPr lang="fr-FR" dirty="0" err="1">
                <a:solidFill>
                  <a:schemeClr val="accent5">
                    <a:lumMod val="75000"/>
                  </a:schemeClr>
                </a:solidFill>
              </a:rPr>
              <a:t>Comstock</a:t>
            </a:r>
            <a:r>
              <a:rPr lang="fr-FR" dirty="0">
                <a:solidFill>
                  <a:schemeClr val="accent5">
                    <a:lumMod val="75000"/>
                  </a:schemeClr>
                </a:solidFill>
              </a:rPr>
              <a:t>, GW; Haley, CE (1967). </a:t>
            </a:r>
            <a:r>
              <a:rPr lang="en-US" dirty="0">
                <a:solidFill>
                  <a:schemeClr val="accent5">
                    <a:lumMod val="75000"/>
                  </a:schemeClr>
                </a:solidFill>
              </a:rPr>
              <a:t>Community isoniazid prophylaxis program in an underdeveloped area of Alaska. </a:t>
            </a:r>
            <a:r>
              <a:rPr lang="en-GB" dirty="0">
                <a:solidFill>
                  <a:schemeClr val="accent5">
                    <a:lumMod val="75000"/>
                  </a:schemeClr>
                </a:solidFill>
                <a:hlinkClick r:id="rId3"/>
              </a:rPr>
              <a:t>https://dx.doi.org/10.2307/4593193</a:t>
            </a:r>
            <a:endParaRPr lang="en-GB" i="1" dirty="0">
              <a:solidFill>
                <a:schemeClr val="accent5">
                  <a:lumMod val="75000"/>
                </a:schemeClr>
              </a:solidFill>
            </a:endParaRPr>
          </a:p>
          <a:p>
            <a:pPr marL="514350" indent="-514350">
              <a:lnSpc>
                <a:spcPct val="120000"/>
              </a:lnSpc>
              <a:buAutoNum type="arabicPeriod"/>
            </a:pPr>
            <a:r>
              <a:rPr lang="en-GB" i="1" dirty="0">
                <a:solidFill>
                  <a:schemeClr val="accent5">
                    <a:lumMod val="75000"/>
                  </a:schemeClr>
                </a:solidFill>
              </a:rPr>
              <a:t>Comstock</a:t>
            </a:r>
            <a:r>
              <a:rPr lang="en-GB" sz="1200" i="1" dirty="0">
                <a:solidFill>
                  <a:schemeClr val="accent5">
                    <a:lumMod val="75000"/>
                  </a:schemeClr>
                </a:solidFill>
              </a:rPr>
              <a:t> GW, Baum C, Snider DE Jr. Isoniazid prophylaxis among Alaskan Eskimos: a final report of the Bethel isoniazid studies. Am Rev Respir Dis 1979; 119:827–30</a:t>
            </a:r>
            <a:endParaRPr lang="en-GB" sz="1200" i="1" dirty="0">
              <a:solidFill>
                <a:schemeClr val="accent5">
                  <a:lumMod val="75000"/>
                </a:schemeClr>
              </a:solidFill>
              <a:cs typeface="Calibri"/>
            </a:endParaRPr>
          </a:p>
          <a:p>
            <a:pPr marL="514350" indent="-514350">
              <a:lnSpc>
                <a:spcPct val="120000"/>
              </a:lnSpc>
              <a:buFont typeface="+mj-lt"/>
              <a:buAutoNum type="arabicPeriod"/>
            </a:pPr>
            <a:r>
              <a:rPr lang="en-GB" sz="1200" i="1" dirty="0">
                <a:solidFill>
                  <a:schemeClr val="accent5">
                    <a:lumMod val="75000"/>
                  </a:schemeClr>
                </a:solidFill>
              </a:rPr>
              <a:t>Golub JE, Cohn S, </a:t>
            </a:r>
            <a:r>
              <a:rPr lang="en-GB" sz="1200" i="1" dirty="0" err="1">
                <a:solidFill>
                  <a:schemeClr val="accent5">
                    <a:lumMod val="75000"/>
                  </a:schemeClr>
                </a:solidFill>
              </a:rPr>
              <a:t>Saraceni</a:t>
            </a:r>
            <a:r>
              <a:rPr lang="en-GB" sz="1200" i="1" dirty="0">
                <a:solidFill>
                  <a:schemeClr val="accent5">
                    <a:lumMod val="75000"/>
                  </a:schemeClr>
                </a:solidFill>
              </a:rPr>
              <a:t> V, et al. Long-term protection from isoniazid preventive therapy for tuberculosis in HIV-infected patients in a medium-burden tuberculosis setting: the TB/HIV in Rio (</a:t>
            </a:r>
            <a:r>
              <a:rPr lang="en-GB" sz="1200" i="1" dirty="0" err="1">
                <a:solidFill>
                  <a:schemeClr val="accent5">
                    <a:lumMod val="75000"/>
                  </a:schemeClr>
                </a:solidFill>
              </a:rPr>
              <a:t>THRio</a:t>
            </a:r>
            <a:r>
              <a:rPr lang="en-GB" sz="1200" i="1" dirty="0">
                <a:solidFill>
                  <a:schemeClr val="accent5">
                    <a:lumMod val="75000"/>
                  </a:schemeClr>
                </a:solidFill>
              </a:rPr>
              <a:t>) study. Clin Infect Dis. 2014;60(4):639-45.</a:t>
            </a:r>
          </a:p>
          <a:p>
            <a:pPr marL="514350" marR="0" lvl="0" indent="-514350" algn="l" defTabSz="914400" rtl="0" eaLnBrk="0" fontAlgn="base" latinLnBrk="0" hangingPunct="0">
              <a:lnSpc>
                <a:spcPct val="120000"/>
              </a:lnSpc>
              <a:spcBef>
                <a:spcPct val="30000"/>
              </a:spcBef>
              <a:spcAft>
                <a:spcPct val="0"/>
              </a:spcAft>
              <a:buClrTx/>
              <a:buSzTx/>
              <a:buFont typeface="+mj-lt"/>
              <a:buAutoNum type="arabicPeriod"/>
              <a:tabLst/>
              <a:defRPr/>
            </a:pPr>
            <a:r>
              <a:rPr lang="en-GB" sz="1200" i="1" dirty="0" err="1">
                <a:solidFill>
                  <a:schemeClr val="accent5">
                    <a:lumMod val="75000"/>
                  </a:schemeClr>
                </a:solidFill>
              </a:rPr>
              <a:t>Akolo</a:t>
            </a:r>
            <a:r>
              <a:rPr lang="en-GB" sz="1200" i="1" dirty="0">
                <a:solidFill>
                  <a:schemeClr val="accent5">
                    <a:lumMod val="75000"/>
                  </a:schemeClr>
                </a:solidFill>
              </a:rPr>
              <a:t> C, </a:t>
            </a:r>
            <a:r>
              <a:rPr lang="en-GB" sz="1200" i="1" dirty="0" err="1">
                <a:solidFill>
                  <a:schemeClr val="accent5">
                    <a:lumMod val="75000"/>
                  </a:schemeClr>
                </a:solidFill>
              </a:rPr>
              <a:t>Adetifa</a:t>
            </a:r>
            <a:r>
              <a:rPr lang="en-GB" sz="1200" i="1" dirty="0">
                <a:solidFill>
                  <a:schemeClr val="accent5">
                    <a:lumMod val="75000"/>
                  </a:schemeClr>
                </a:solidFill>
              </a:rPr>
              <a:t> I, Shepperd S, Volmink J. Treatment of latent tuberculosis infection in HIV infected persons. Cochrane Database </a:t>
            </a:r>
            <a:r>
              <a:rPr lang="en-GB" sz="1200" i="1" dirty="0" err="1">
                <a:solidFill>
                  <a:schemeClr val="accent5">
                    <a:lumMod val="75000"/>
                  </a:schemeClr>
                </a:solidFill>
              </a:rPr>
              <a:t>Syst</a:t>
            </a:r>
            <a:r>
              <a:rPr lang="en-GB" sz="1200" i="1" dirty="0">
                <a:solidFill>
                  <a:schemeClr val="accent5">
                    <a:lumMod val="75000"/>
                  </a:schemeClr>
                </a:solidFill>
              </a:rPr>
              <a:t> Rev 2010; CD000171.</a:t>
            </a:r>
          </a:p>
          <a:p>
            <a:pPr marL="514350" indent="-514350">
              <a:lnSpc>
                <a:spcPct val="120000"/>
              </a:lnSpc>
              <a:buFont typeface="+mj-lt"/>
              <a:buAutoNum type="arabicPeriod"/>
            </a:pPr>
            <a:r>
              <a:rPr lang="en-GB" sz="1200" i="1" dirty="0" err="1">
                <a:solidFill>
                  <a:schemeClr val="accent5">
                    <a:lumMod val="75000"/>
                  </a:schemeClr>
                </a:solidFill>
              </a:rPr>
              <a:t>Anani</a:t>
            </a:r>
            <a:r>
              <a:rPr lang="en-GB" sz="1200" i="1" dirty="0">
                <a:solidFill>
                  <a:schemeClr val="accent5">
                    <a:lumMod val="75000"/>
                  </a:schemeClr>
                </a:solidFill>
              </a:rPr>
              <a:t> </a:t>
            </a:r>
            <a:r>
              <a:rPr lang="en-GB" sz="1200" i="1" dirty="0" err="1">
                <a:solidFill>
                  <a:schemeClr val="accent5">
                    <a:lumMod val="75000"/>
                  </a:schemeClr>
                </a:solidFill>
              </a:rPr>
              <a:t>Badje</a:t>
            </a:r>
            <a:r>
              <a:rPr lang="en-GB" sz="1200" i="1" dirty="0">
                <a:solidFill>
                  <a:schemeClr val="accent5">
                    <a:lumMod val="75000"/>
                  </a:schemeClr>
                </a:solidFill>
              </a:rPr>
              <a:t> et.al. </a:t>
            </a:r>
            <a:r>
              <a:rPr lang="en-US" sz="1200" i="1" dirty="0">
                <a:solidFill>
                  <a:schemeClr val="accent5">
                    <a:lumMod val="75000"/>
                  </a:schemeClr>
                </a:solidFill>
              </a:rPr>
              <a:t>Effect of isoniazid preventive therapy on risk of death in west African, HIV-infected adults with high CD4 cell counts: long-term follow-up of the </a:t>
            </a:r>
            <a:r>
              <a:rPr lang="en-US" sz="1200" i="1" dirty="0" err="1">
                <a:solidFill>
                  <a:schemeClr val="accent5">
                    <a:lumMod val="75000"/>
                  </a:schemeClr>
                </a:solidFill>
              </a:rPr>
              <a:t>Temprano</a:t>
            </a:r>
            <a:r>
              <a:rPr lang="en-US" sz="1200" i="1" dirty="0">
                <a:solidFill>
                  <a:schemeClr val="accent5">
                    <a:lumMod val="75000"/>
                  </a:schemeClr>
                </a:solidFill>
              </a:rPr>
              <a:t> ANRS 12136 trial</a:t>
            </a:r>
          </a:p>
          <a:p>
            <a:pPr marL="514350" marR="0" lvl="0" indent="-514350" algn="l" defTabSz="914400" rtl="0" eaLnBrk="1" fontAlgn="auto" latinLnBrk="0" hangingPunct="1">
              <a:lnSpc>
                <a:spcPct val="120000"/>
              </a:lnSpc>
              <a:spcBef>
                <a:spcPts val="0"/>
              </a:spcBef>
              <a:spcAft>
                <a:spcPts val="0"/>
              </a:spcAft>
              <a:buClrTx/>
              <a:buSzTx/>
              <a:buFont typeface="+mj-lt"/>
              <a:buAutoNum type="arabicPeriod"/>
              <a:tabLst/>
              <a:defRPr/>
            </a:pPr>
            <a:r>
              <a:rPr lang="en-GB" sz="1200" b="0" i="0" kern="1200" dirty="0">
                <a:solidFill>
                  <a:schemeClr val="tx1"/>
                </a:solidFill>
                <a:effectLst/>
                <a:latin typeface="Arial" charset="0"/>
                <a:ea typeface="+mn-ea"/>
                <a:cs typeface="Arial" charset="0"/>
              </a:rPr>
              <a:t>Churchyard GJ et.al. </a:t>
            </a:r>
            <a:r>
              <a:rPr lang="en-US" sz="1200" b="0" i="0" kern="1200" dirty="0">
                <a:solidFill>
                  <a:schemeClr val="tx1"/>
                </a:solidFill>
                <a:effectLst/>
                <a:latin typeface="Arial" charset="0"/>
                <a:ea typeface="+mn-ea"/>
                <a:cs typeface="Arial" charset="0"/>
              </a:rPr>
              <a:t>A Trial of Mass Isoniazid Preventive Therapy for Tuberculosis Control; Jan 2014; </a:t>
            </a:r>
            <a:r>
              <a:rPr lang="en-GB" sz="1200" b="0" i="0" kern="1200" dirty="0">
                <a:solidFill>
                  <a:schemeClr val="tx1"/>
                </a:solidFill>
                <a:effectLst/>
                <a:latin typeface="Arial" charset="0"/>
                <a:ea typeface="+mn-ea"/>
                <a:cs typeface="Arial" charset="0"/>
              </a:rPr>
              <a:t>NEJM; 2014; 370:301-310; DOI: 10.1056/NEJMoa1214289 (https://www.nejm.org/doi/full/10.1056/NEJMoa1214289) </a:t>
            </a:r>
            <a:endParaRPr lang="en-US" sz="1200" b="0" i="0" kern="1200" dirty="0">
              <a:solidFill>
                <a:schemeClr val="tx1"/>
              </a:solidFill>
              <a:effectLst/>
              <a:latin typeface="Arial" charset="0"/>
              <a:ea typeface="+mn-ea"/>
              <a:cs typeface="Arial" charset="0"/>
            </a:endParaRPr>
          </a:p>
          <a:p>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20</a:t>
            </a:fld>
            <a:endParaRPr lang="en-GB"/>
          </a:p>
        </p:txBody>
      </p:sp>
    </p:spTree>
    <p:extLst>
      <p:ext uri="{BB962C8B-B14F-4D97-AF65-F5344CB8AC3E}">
        <p14:creationId xmlns:p14="http://schemas.microsoft.com/office/powerpoint/2010/main" val="98064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21</a:t>
            </a:fld>
            <a:endParaRPr lang="en-GB"/>
          </a:p>
        </p:txBody>
      </p:sp>
    </p:spTree>
    <p:extLst>
      <p:ext uri="{BB962C8B-B14F-4D97-AF65-F5344CB8AC3E}">
        <p14:creationId xmlns:p14="http://schemas.microsoft.com/office/powerpoint/2010/main" val="396277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ZA" sz="1200" b="0" i="0" u="none" strike="noStrike" kern="1200" cap="none" spc="0" normalizeH="0" baseline="0" noProof="0" dirty="0">
                <a:ln>
                  <a:noFill/>
                </a:ln>
                <a:solidFill>
                  <a:prstClr val="black"/>
                </a:solidFill>
                <a:effectLst/>
                <a:uLnTx/>
                <a:uFillTx/>
                <a:latin typeface="Arial"/>
                <a:ea typeface="+mn-ea"/>
                <a:cs typeface="+mn-cs"/>
              </a:rPr>
              <a:t>den Boon S, Matteelli A, </a:t>
            </a:r>
            <a:r>
              <a:rPr kumimoji="0" lang="en-ZA" sz="1200" b="0" i="0" u="none" strike="noStrike" kern="1200" cap="none" spc="0" normalizeH="0" baseline="0" noProof="0" dirty="0" err="1">
                <a:ln>
                  <a:noFill/>
                </a:ln>
                <a:solidFill>
                  <a:prstClr val="black"/>
                </a:solidFill>
                <a:effectLst/>
                <a:uLnTx/>
                <a:uFillTx/>
                <a:latin typeface="Arial"/>
                <a:ea typeface="+mn-ea"/>
                <a:cs typeface="+mn-cs"/>
              </a:rPr>
              <a:t>Getahun</a:t>
            </a:r>
            <a:r>
              <a:rPr kumimoji="0" lang="en-ZA" sz="1200" b="0" i="0" u="none" strike="noStrike" kern="1200" cap="none" spc="0" normalizeH="0" baseline="0" noProof="0" dirty="0">
                <a:ln>
                  <a:noFill/>
                </a:ln>
                <a:solidFill>
                  <a:prstClr val="black"/>
                </a:solidFill>
                <a:effectLst/>
                <a:uLnTx/>
                <a:uFillTx/>
                <a:latin typeface="Arial"/>
                <a:ea typeface="+mn-ea"/>
                <a:cs typeface="+mn-cs"/>
              </a:rPr>
              <a:t> H. Rifampicin resistance after treatment for latent tuberculous infection: a systematic review and meta-analysis. Int J </a:t>
            </a:r>
            <a:r>
              <a:rPr kumimoji="0" lang="en-ZA" sz="1200" b="0" i="0" u="none" strike="noStrike" kern="1200" cap="none" spc="0" normalizeH="0" baseline="0" noProof="0" dirty="0" err="1">
                <a:ln>
                  <a:noFill/>
                </a:ln>
                <a:solidFill>
                  <a:prstClr val="black"/>
                </a:solidFill>
                <a:effectLst/>
                <a:uLnTx/>
                <a:uFillTx/>
                <a:latin typeface="Arial"/>
                <a:ea typeface="+mn-ea"/>
                <a:cs typeface="+mn-cs"/>
              </a:rPr>
              <a:t>Tuberc</a:t>
            </a:r>
            <a:r>
              <a:rPr kumimoji="0" lang="en-ZA" sz="1200" b="0" i="0" u="none" strike="noStrike" kern="1200" cap="none" spc="0" normalizeH="0" baseline="0" noProof="0" dirty="0">
                <a:ln>
                  <a:noFill/>
                </a:ln>
                <a:solidFill>
                  <a:prstClr val="black"/>
                </a:solidFill>
                <a:effectLst/>
                <a:uLnTx/>
                <a:uFillTx/>
                <a:latin typeface="Arial"/>
                <a:ea typeface="+mn-ea"/>
                <a:cs typeface="+mn-cs"/>
              </a:rPr>
              <a:t> Lung Dis. 2016 Aug;20(8):1065-71. </a:t>
            </a:r>
            <a:r>
              <a:rPr kumimoji="0" lang="en-ZA" sz="1200" b="0" i="0" u="none" strike="noStrike" kern="1200" cap="none" spc="0" normalizeH="0" baseline="0" noProof="0" dirty="0" err="1">
                <a:ln>
                  <a:noFill/>
                </a:ln>
                <a:solidFill>
                  <a:prstClr val="black"/>
                </a:solidFill>
                <a:effectLst/>
                <a:uLnTx/>
                <a:uFillTx/>
                <a:latin typeface="Arial"/>
                <a:ea typeface="+mn-ea"/>
                <a:cs typeface="+mn-cs"/>
              </a:rPr>
              <a:t>doi</a:t>
            </a:r>
            <a:r>
              <a:rPr kumimoji="0" lang="en-ZA" sz="1200" b="0" i="0" u="none" strike="noStrike" kern="1200" cap="none" spc="0" normalizeH="0" baseline="0" noProof="0" dirty="0">
                <a:ln>
                  <a:noFill/>
                </a:ln>
                <a:solidFill>
                  <a:prstClr val="black"/>
                </a:solidFill>
                <a:effectLst/>
                <a:uLnTx/>
                <a:uFillTx/>
                <a:latin typeface="Arial"/>
                <a:ea typeface="+mn-ea"/>
                <a:cs typeface="+mn-cs"/>
              </a:rPr>
              <a:t>: 10.5588/ijtld.15.0908. PMID: 27393541; PMCID: PMC5642842.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err="1">
                <a:solidFill>
                  <a:srgbClr val="000000"/>
                </a:solidFill>
                <a:effectLst/>
                <a:latin typeface="Times New Roman" panose="02020603050405020304" pitchFamily="18" charset="0"/>
              </a:rPr>
              <a:t>Balcells</a:t>
            </a:r>
            <a:r>
              <a:rPr lang="en-GB" b="0" i="0" dirty="0">
                <a:solidFill>
                  <a:srgbClr val="000000"/>
                </a:solidFill>
                <a:effectLst/>
                <a:latin typeface="Times New Roman" panose="02020603050405020304" pitchFamily="18" charset="0"/>
              </a:rPr>
              <a:t> M E, Thomas S L, Godfrey-</a:t>
            </a:r>
            <a:r>
              <a:rPr lang="en-GB" b="0" i="0" dirty="0" err="1">
                <a:solidFill>
                  <a:srgbClr val="000000"/>
                </a:solidFill>
                <a:effectLst/>
                <a:latin typeface="Times New Roman" panose="02020603050405020304" pitchFamily="18" charset="0"/>
              </a:rPr>
              <a:t>Faussett</a:t>
            </a:r>
            <a:r>
              <a:rPr lang="en-GB" b="0" i="0" dirty="0">
                <a:solidFill>
                  <a:srgbClr val="000000"/>
                </a:solidFill>
                <a:effectLst/>
                <a:latin typeface="Times New Roman" panose="02020603050405020304" pitchFamily="18" charset="0"/>
              </a:rPr>
              <a:t> P, Grant A D.  Isoniazid preventive therapy and risk for resistant tuberculosis. Emerging Infectious Diseases 2006; 12(5): 744-751</a:t>
            </a:r>
            <a:endParaRPr lang="en-US" i="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22</a:t>
            </a:fld>
            <a:endParaRPr lang="en-GB"/>
          </a:p>
        </p:txBody>
      </p:sp>
    </p:spTree>
    <p:extLst>
      <p:ext uri="{BB962C8B-B14F-4D97-AF65-F5344CB8AC3E}">
        <p14:creationId xmlns:p14="http://schemas.microsoft.com/office/powerpoint/2010/main" val="228294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23</a:t>
            </a:fld>
            <a:endParaRPr lang="en-GB"/>
          </a:p>
        </p:txBody>
      </p:sp>
    </p:spTree>
    <p:extLst>
      <p:ext uri="{BB962C8B-B14F-4D97-AF65-F5344CB8AC3E}">
        <p14:creationId xmlns:p14="http://schemas.microsoft.com/office/powerpoint/2010/main" val="380399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24</a:t>
            </a:fld>
            <a:endParaRPr lang="en-GB"/>
          </a:p>
        </p:txBody>
      </p:sp>
    </p:spTree>
    <p:extLst>
      <p:ext uri="{BB962C8B-B14F-4D97-AF65-F5344CB8AC3E}">
        <p14:creationId xmlns:p14="http://schemas.microsoft.com/office/powerpoint/2010/main" val="2635790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25</a:t>
            </a:fld>
            <a:endParaRPr lang="en-GB"/>
          </a:p>
        </p:txBody>
      </p:sp>
    </p:spTree>
    <p:extLst>
      <p:ext uri="{BB962C8B-B14F-4D97-AF65-F5344CB8AC3E}">
        <p14:creationId xmlns:p14="http://schemas.microsoft.com/office/powerpoint/2010/main" val="85920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26</a:t>
            </a:fld>
            <a:endParaRPr lang="en-GB"/>
          </a:p>
        </p:txBody>
      </p:sp>
    </p:spTree>
    <p:extLst>
      <p:ext uri="{BB962C8B-B14F-4D97-AF65-F5344CB8AC3E}">
        <p14:creationId xmlns:p14="http://schemas.microsoft.com/office/powerpoint/2010/main" val="1252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WHO guidelines and </a:t>
            </a:r>
            <a:r>
              <a:rPr lang="fr-FR" dirty="0" err="1"/>
              <a:t>handbooks</a:t>
            </a:r>
            <a:r>
              <a:rPr lang="fr-FR" dirty="0"/>
              <a:t> are </a:t>
            </a:r>
            <a:r>
              <a:rPr lang="fr-FR" dirty="0" err="1"/>
              <a:t>now</a:t>
            </a:r>
            <a:r>
              <a:rPr lang="fr-FR" dirty="0"/>
              <a:t> </a:t>
            </a:r>
            <a:r>
              <a:rPr lang="fr-FR" dirty="0" err="1"/>
              <a:t>available</a:t>
            </a:r>
            <a:r>
              <a:rPr lang="fr-FR" dirty="0"/>
              <a:t> on the TB </a:t>
            </a:r>
            <a:r>
              <a:rPr lang="fr-FR" dirty="0" err="1"/>
              <a:t>Knowledge</a:t>
            </a:r>
            <a:r>
              <a:rPr lang="fr-FR" dirty="0"/>
              <a:t> Sharing Platform or KSP </a:t>
            </a:r>
            <a:r>
              <a:rPr lang="fr-FR" dirty="0" err="1"/>
              <a:t>that</a:t>
            </a:r>
            <a:r>
              <a:rPr lang="fr-FR" dirty="0"/>
              <a:t> </a:t>
            </a:r>
            <a:r>
              <a:rPr lang="fr-FR" dirty="0" err="1"/>
              <a:t>was</a:t>
            </a:r>
            <a:r>
              <a:rPr lang="fr-FR" dirty="0"/>
              <a:t> </a:t>
            </a:r>
            <a:r>
              <a:rPr lang="fr-FR" dirty="0" err="1"/>
              <a:t>launched</a:t>
            </a:r>
            <a:r>
              <a:rPr lang="fr-FR" dirty="0"/>
              <a:t> in June 2021 as </a:t>
            </a:r>
            <a:r>
              <a:rPr lang="fr-FR" dirty="0" err="1"/>
              <a:t>both</a:t>
            </a:r>
            <a:r>
              <a:rPr lang="fr-FR" dirty="0"/>
              <a:t> a </a:t>
            </a:r>
            <a:r>
              <a:rPr lang="fr-FR" dirty="0" err="1"/>
              <a:t>website</a:t>
            </a:r>
            <a:r>
              <a:rPr lang="fr-FR" dirty="0"/>
              <a:t> and a mobile app. Key </a:t>
            </a:r>
            <a:r>
              <a:rPr lang="fr-FR" dirty="0" err="1"/>
              <a:t>features</a:t>
            </a:r>
            <a:r>
              <a:rPr lang="fr-FR" dirty="0"/>
              <a:t> of the </a:t>
            </a:r>
            <a:r>
              <a:rPr lang="fr-FR" dirty="0" err="1"/>
              <a:t>website</a:t>
            </a:r>
            <a:r>
              <a:rPr lang="fr-FR" dirty="0"/>
              <a:t> </a:t>
            </a:r>
            <a:r>
              <a:rPr lang="fr-FR" dirty="0" err="1"/>
              <a:t>include</a:t>
            </a:r>
            <a:r>
              <a:rPr lang="fr-FR" dirty="0"/>
              <a:t>: </a:t>
            </a:r>
            <a:r>
              <a:rPr lang="fr-FR" dirty="0" err="1"/>
              <a:t>access</a:t>
            </a:r>
            <a:r>
              <a:rPr lang="fr-FR" dirty="0"/>
              <a:t> to the panels on guidelines, </a:t>
            </a:r>
            <a:r>
              <a:rPr lang="fr-FR" dirty="0" err="1"/>
              <a:t>handbooks</a:t>
            </a:r>
            <a:r>
              <a:rPr lang="fr-FR" dirty="0"/>
              <a:t> and training </a:t>
            </a:r>
            <a:r>
              <a:rPr lang="fr-FR" dirty="0" err="1"/>
              <a:t>materials</a:t>
            </a:r>
            <a:r>
              <a:rPr lang="fr-FR" dirty="0"/>
              <a:t> via </a:t>
            </a:r>
            <a:r>
              <a:rPr lang="fr-FR" dirty="0" err="1"/>
              <a:t>three</a:t>
            </a:r>
            <a:r>
              <a:rPr lang="fr-FR" dirty="0"/>
              <a:t> big buttons, </a:t>
            </a:r>
            <a:r>
              <a:rPr lang="fr-FR" dirty="0" err="1"/>
              <a:t>access</a:t>
            </a:r>
            <a:r>
              <a:rPr lang="fr-FR" dirty="0"/>
              <a:t> to </a:t>
            </a:r>
            <a:r>
              <a:rPr lang="fr-FR" dirty="0" err="1"/>
              <a:t>research</a:t>
            </a:r>
            <a:r>
              <a:rPr lang="fr-FR" dirty="0"/>
              <a:t> </a:t>
            </a:r>
            <a:r>
              <a:rPr lang="fr-FR" dirty="0" err="1"/>
              <a:t>tools</a:t>
            </a:r>
            <a:r>
              <a:rPr lang="fr-FR" dirty="0"/>
              <a:t>, a </a:t>
            </a:r>
            <a:r>
              <a:rPr lang="fr-FR" dirty="0" err="1"/>
              <a:t>function</a:t>
            </a:r>
            <a:r>
              <a:rPr lang="fr-FR" dirty="0"/>
              <a:t> to </a:t>
            </a:r>
            <a:r>
              <a:rPr lang="fr-FR" dirty="0" err="1"/>
              <a:t>search</a:t>
            </a:r>
            <a:r>
              <a:rPr lang="fr-FR" dirty="0"/>
              <a:t> </a:t>
            </a:r>
            <a:r>
              <a:rPr lang="fr-FR" dirty="0" err="1"/>
              <a:t>quickly</a:t>
            </a:r>
            <a:r>
              <a:rPr lang="fr-FR" dirty="0"/>
              <a:t> </a:t>
            </a:r>
            <a:r>
              <a:rPr lang="fr-FR" dirty="0" err="1"/>
              <a:t>across</a:t>
            </a:r>
            <a:r>
              <a:rPr lang="fr-FR" dirty="0"/>
              <a:t> all sections, links to the </a:t>
            </a:r>
            <a:r>
              <a:rPr lang="fr-FR" dirty="0" err="1"/>
              <a:t>eTB</a:t>
            </a:r>
            <a:r>
              <a:rPr lang="fr-FR" dirty="0"/>
              <a:t> guidelines </a:t>
            </a:r>
            <a:r>
              <a:rPr lang="fr-FR" dirty="0" err="1"/>
              <a:t>recommendation</a:t>
            </a:r>
            <a:r>
              <a:rPr lang="fr-FR" dirty="0"/>
              <a:t> </a:t>
            </a:r>
            <a:r>
              <a:rPr lang="fr-FR" dirty="0" err="1"/>
              <a:t>database</a:t>
            </a:r>
            <a:r>
              <a:rPr lang="fr-FR" dirty="0"/>
              <a:t>, </a:t>
            </a:r>
            <a:r>
              <a:rPr lang="fr-FR" dirty="0" err="1"/>
              <a:t>capacity</a:t>
            </a:r>
            <a:r>
              <a:rPr lang="fr-FR" dirty="0"/>
              <a:t> to bookmark and </a:t>
            </a:r>
            <a:r>
              <a:rPr lang="fr-FR" dirty="0" err="1"/>
              <a:t>customize</a:t>
            </a:r>
            <a:r>
              <a:rPr lang="fr-FR" dirty="0"/>
              <a:t> content in a </a:t>
            </a:r>
            <a:r>
              <a:rPr lang="fr-FR" dirty="0" err="1"/>
              <a:t>personal</a:t>
            </a:r>
            <a:r>
              <a:rPr lang="fr-FR" dirty="0"/>
              <a:t> </a:t>
            </a:r>
            <a:r>
              <a:rPr lang="fr-FR" dirty="0" err="1"/>
              <a:t>space</a:t>
            </a:r>
            <a:r>
              <a:rPr lang="fr-FR" dirty="0"/>
              <a:t>, and the option to </a:t>
            </a:r>
            <a:r>
              <a:rPr lang="fr-FR" dirty="0" err="1"/>
              <a:t>provide</a:t>
            </a:r>
            <a:r>
              <a:rPr lang="fr-FR" dirty="0"/>
              <a:t> feedback.</a:t>
            </a:r>
          </a:p>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28</a:t>
            </a:fld>
            <a:endParaRPr lang="en-GB"/>
          </a:p>
        </p:txBody>
      </p:sp>
    </p:spTree>
    <p:extLst>
      <p:ext uri="{BB962C8B-B14F-4D97-AF65-F5344CB8AC3E}">
        <p14:creationId xmlns:p14="http://schemas.microsoft.com/office/powerpoint/2010/main" val="2619113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3</a:t>
            </a:fld>
            <a:endParaRPr lang="en-GB"/>
          </a:p>
        </p:txBody>
      </p:sp>
    </p:spTree>
    <p:extLst>
      <p:ext uri="{BB962C8B-B14F-4D97-AF65-F5344CB8AC3E}">
        <p14:creationId xmlns:p14="http://schemas.microsoft.com/office/powerpoint/2010/main" val="137029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err="1"/>
              <a:t>This</a:t>
            </a:r>
            <a:r>
              <a:rPr lang="es-CO" dirty="0"/>
              <a:t> </a:t>
            </a:r>
            <a:r>
              <a:rPr lang="es-CO" dirty="0" err="1"/>
              <a:t>slide</a:t>
            </a:r>
            <a:r>
              <a:rPr lang="es-CO" dirty="0"/>
              <a:t> </a:t>
            </a:r>
            <a:r>
              <a:rPr lang="es-CO" dirty="0" err="1"/>
              <a:t>from</a:t>
            </a:r>
            <a:r>
              <a:rPr lang="es-CO" dirty="0"/>
              <a:t> a </a:t>
            </a:r>
            <a:r>
              <a:rPr lang="es-CO" dirty="0" err="1"/>
              <a:t>study</a:t>
            </a:r>
            <a:r>
              <a:rPr lang="es-CO" dirty="0"/>
              <a:t> </a:t>
            </a:r>
            <a:r>
              <a:rPr lang="es-CO" dirty="0" err="1"/>
              <a:t>performed</a:t>
            </a:r>
            <a:r>
              <a:rPr lang="es-CO" dirty="0"/>
              <a:t> </a:t>
            </a:r>
            <a:r>
              <a:rPr lang="es-CO" dirty="0" err="1"/>
              <a:t>ahead</a:t>
            </a:r>
            <a:r>
              <a:rPr lang="es-CO" dirty="0"/>
              <a:t> of </a:t>
            </a:r>
            <a:r>
              <a:rPr lang="es-CO" dirty="0" err="1"/>
              <a:t>the</a:t>
            </a:r>
            <a:r>
              <a:rPr lang="es-CO" dirty="0"/>
              <a:t> </a:t>
            </a:r>
            <a:r>
              <a:rPr lang="es-CO" dirty="0" err="1"/>
              <a:t>launch</a:t>
            </a:r>
            <a:r>
              <a:rPr lang="es-CO" dirty="0"/>
              <a:t> of </a:t>
            </a:r>
            <a:r>
              <a:rPr lang="es-CO" dirty="0" err="1"/>
              <a:t>the</a:t>
            </a:r>
            <a:r>
              <a:rPr lang="es-CO" dirty="0"/>
              <a:t> </a:t>
            </a:r>
            <a:r>
              <a:rPr lang="es-CO" dirty="0" err="1"/>
              <a:t>End</a:t>
            </a:r>
            <a:r>
              <a:rPr lang="es-CO" dirty="0"/>
              <a:t> TB </a:t>
            </a:r>
            <a:r>
              <a:rPr lang="es-CO" dirty="0" err="1"/>
              <a:t>Strategy</a:t>
            </a:r>
            <a:r>
              <a:rPr lang="es-CO" dirty="0"/>
              <a:t> </a:t>
            </a:r>
            <a:r>
              <a:rPr lang="es-CO" dirty="0" err="1"/>
              <a:t>models</a:t>
            </a:r>
            <a:r>
              <a:rPr lang="es-CO" dirty="0"/>
              <a:t> </a:t>
            </a:r>
            <a:r>
              <a:rPr lang="es-CO" dirty="0" err="1"/>
              <a:t>the</a:t>
            </a:r>
            <a:r>
              <a:rPr lang="es-CO" dirty="0"/>
              <a:t> </a:t>
            </a:r>
            <a:r>
              <a:rPr lang="es-CO" dirty="0" err="1"/>
              <a:t>expected</a:t>
            </a:r>
            <a:r>
              <a:rPr lang="es-CO" dirty="0"/>
              <a:t> </a:t>
            </a:r>
            <a:r>
              <a:rPr lang="es-CO" dirty="0" err="1"/>
              <a:t>impact</a:t>
            </a:r>
            <a:r>
              <a:rPr lang="es-CO" dirty="0"/>
              <a:t> of </a:t>
            </a:r>
            <a:r>
              <a:rPr lang="es-CO" dirty="0" err="1"/>
              <a:t>different</a:t>
            </a:r>
            <a:r>
              <a:rPr lang="es-CO" dirty="0"/>
              <a:t> </a:t>
            </a:r>
            <a:r>
              <a:rPr lang="es-CO" dirty="0" err="1"/>
              <a:t>interventions</a:t>
            </a:r>
            <a:r>
              <a:rPr lang="es-CO" dirty="0"/>
              <a:t> </a:t>
            </a:r>
            <a:r>
              <a:rPr lang="es-CO" dirty="0" err="1"/>
              <a:t>for</a:t>
            </a:r>
            <a:r>
              <a:rPr lang="es-CO" dirty="0"/>
              <a:t> TB. </a:t>
            </a:r>
            <a:r>
              <a:rPr lang="es-CO" dirty="0" err="1"/>
              <a:t>It</a:t>
            </a:r>
            <a:r>
              <a:rPr lang="es-CO" dirty="0"/>
              <a:t> shows </a:t>
            </a:r>
            <a:r>
              <a:rPr lang="es-CO" dirty="0" err="1"/>
              <a:t>that</a:t>
            </a:r>
            <a:r>
              <a:rPr lang="es-CO" dirty="0"/>
              <a:t> </a:t>
            </a:r>
            <a:r>
              <a:rPr lang="es-CO" dirty="0" err="1"/>
              <a:t>only</a:t>
            </a:r>
            <a:r>
              <a:rPr lang="es-CO" dirty="0"/>
              <a:t> </a:t>
            </a:r>
            <a:r>
              <a:rPr lang="es-CO" dirty="0" err="1"/>
              <a:t>an</a:t>
            </a:r>
            <a:r>
              <a:rPr lang="es-CO" dirty="0"/>
              <a:t> </a:t>
            </a:r>
            <a:r>
              <a:rPr lang="es-CO" dirty="0" err="1"/>
              <a:t>approach</a:t>
            </a:r>
            <a:r>
              <a:rPr lang="es-CO" dirty="0"/>
              <a:t> </a:t>
            </a:r>
            <a:r>
              <a:rPr lang="es-CO" dirty="0" err="1"/>
              <a:t>that</a:t>
            </a:r>
            <a:r>
              <a:rPr lang="es-CO" dirty="0"/>
              <a:t> combines </a:t>
            </a:r>
            <a:r>
              <a:rPr lang="es-CO" dirty="0" err="1"/>
              <a:t>the</a:t>
            </a:r>
            <a:r>
              <a:rPr lang="es-CO" dirty="0"/>
              <a:t> </a:t>
            </a:r>
            <a:r>
              <a:rPr lang="es-CO" dirty="0" err="1"/>
              <a:t>treatment</a:t>
            </a:r>
            <a:r>
              <a:rPr lang="es-CO" dirty="0"/>
              <a:t> of </a:t>
            </a:r>
            <a:r>
              <a:rPr lang="es-CO" dirty="0" err="1"/>
              <a:t>both</a:t>
            </a:r>
            <a:r>
              <a:rPr lang="es-CO" dirty="0"/>
              <a:t> TB </a:t>
            </a:r>
            <a:r>
              <a:rPr lang="es-CO" dirty="0" err="1"/>
              <a:t>disease</a:t>
            </a:r>
            <a:r>
              <a:rPr lang="es-CO" dirty="0"/>
              <a:t> and TB </a:t>
            </a:r>
            <a:r>
              <a:rPr lang="es-CO" dirty="0" err="1"/>
              <a:t>infection</a:t>
            </a:r>
            <a:r>
              <a:rPr lang="es-CO" dirty="0"/>
              <a:t> at </a:t>
            </a:r>
            <a:r>
              <a:rPr lang="es-CO" dirty="0" err="1"/>
              <a:t>large</a:t>
            </a:r>
            <a:r>
              <a:rPr lang="es-CO" dirty="0"/>
              <a:t> </a:t>
            </a:r>
            <a:r>
              <a:rPr lang="es-CO" dirty="0" err="1"/>
              <a:t>scale</a:t>
            </a:r>
            <a:r>
              <a:rPr lang="es-CO" dirty="0"/>
              <a:t> </a:t>
            </a:r>
            <a:r>
              <a:rPr lang="es-CO" dirty="0" err="1"/>
              <a:t>would</a:t>
            </a:r>
            <a:r>
              <a:rPr lang="es-CO" dirty="0"/>
              <a:t> be </a:t>
            </a:r>
            <a:r>
              <a:rPr lang="es-CO" dirty="0" err="1"/>
              <a:t>expected</a:t>
            </a:r>
            <a:r>
              <a:rPr lang="es-CO" dirty="0"/>
              <a:t> to </a:t>
            </a:r>
            <a:r>
              <a:rPr lang="es-CO" dirty="0" err="1"/>
              <a:t>bring</a:t>
            </a:r>
            <a:r>
              <a:rPr lang="es-CO" dirty="0"/>
              <a:t> </a:t>
            </a:r>
            <a:r>
              <a:rPr lang="es-CO" dirty="0" err="1"/>
              <a:t>down</a:t>
            </a:r>
            <a:r>
              <a:rPr lang="es-CO" dirty="0"/>
              <a:t> </a:t>
            </a:r>
            <a:r>
              <a:rPr lang="es-CO" dirty="0" err="1"/>
              <a:t>the</a:t>
            </a:r>
            <a:r>
              <a:rPr lang="es-CO" dirty="0"/>
              <a:t> TB </a:t>
            </a:r>
            <a:r>
              <a:rPr lang="es-CO" dirty="0" err="1"/>
              <a:t>incidence</a:t>
            </a:r>
            <a:r>
              <a:rPr lang="es-CO" dirty="0"/>
              <a:t> to </a:t>
            </a:r>
            <a:r>
              <a:rPr lang="es-CO" dirty="0" err="1"/>
              <a:t>the</a:t>
            </a:r>
            <a:r>
              <a:rPr lang="es-CO" dirty="0"/>
              <a:t> </a:t>
            </a:r>
            <a:r>
              <a:rPr lang="es-CO" dirty="0" err="1"/>
              <a:t>levels</a:t>
            </a:r>
            <a:r>
              <a:rPr lang="es-CO" dirty="0"/>
              <a:t> </a:t>
            </a:r>
            <a:r>
              <a:rPr lang="es-CO" dirty="0" err="1"/>
              <a:t>envisaged</a:t>
            </a:r>
            <a:r>
              <a:rPr lang="es-CO" dirty="0"/>
              <a:t> </a:t>
            </a:r>
            <a:r>
              <a:rPr lang="es-CO" dirty="0" err="1"/>
              <a:t>by</a:t>
            </a:r>
            <a:r>
              <a:rPr lang="es-CO" dirty="0"/>
              <a:t> </a:t>
            </a:r>
            <a:r>
              <a:rPr lang="es-CO" dirty="0" err="1"/>
              <a:t>the</a:t>
            </a:r>
            <a:r>
              <a:rPr lang="es-CO" dirty="0"/>
              <a:t> </a:t>
            </a:r>
            <a:r>
              <a:rPr lang="es-CO" dirty="0" err="1"/>
              <a:t>End</a:t>
            </a:r>
            <a:r>
              <a:rPr lang="es-CO" dirty="0"/>
              <a:t> TB </a:t>
            </a:r>
            <a:r>
              <a:rPr lang="es-CO" dirty="0" err="1"/>
              <a:t>Strategy</a:t>
            </a:r>
            <a:r>
              <a:rPr lang="es-CO" dirty="0"/>
              <a:t> </a:t>
            </a:r>
            <a:r>
              <a:rPr lang="es-CO" dirty="0" err="1"/>
              <a:t>by</a:t>
            </a:r>
            <a:r>
              <a:rPr lang="es-CO" dirty="0"/>
              <a:t> 2035. </a:t>
            </a:r>
          </a:p>
          <a:p>
            <a:endParaRPr lang="en-US" dirty="0"/>
          </a:p>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4</a:t>
            </a:fld>
            <a:endParaRPr lang="en-GB"/>
          </a:p>
        </p:txBody>
      </p:sp>
    </p:spTree>
    <p:extLst>
      <p:ext uri="{BB962C8B-B14F-4D97-AF65-F5344CB8AC3E}">
        <p14:creationId xmlns:p14="http://schemas.microsoft.com/office/powerpoint/2010/main" val="39756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1.Akolo C, </a:t>
            </a:r>
            <a:r>
              <a:rPr lang="en-US" dirty="0" err="1"/>
              <a:t>Adetifa</a:t>
            </a:r>
            <a:r>
              <a:rPr lang="en-US" dirty="0"/>
              <a:t> I, Shepperd S, Volmink J. Treatment of latent tuberculosis infection in HIV infected persons. Cochrane Database of Systematic Reviews [Internet]. 2010 Jan 20 [cited 2022 Mar 16];(1). Available from: </a:t>
            </a:r>
            <a:r>
              <a:rPr lang="en-US" dirty="0">
                <a:hlinkClick r:id="rId3"/>
              </a:rPr>
              <a:t>https://www.cochranelibrary.com/cdsr/doi/10.1002/14651858.CD000171.pub3/ful</a:t>
            </a:r>
            <a:endParaRPr lang="en-US" dirty="0"/>
          </a:p>
          <a:p>
            <a:r>
              <a:rPr lang="en-US" dirty="0"/>
              <a:t>2.Rangaka MX, Wilkinson RJ, Boulle A, Glynn JR, Fielding K, Van </a:t>
            </a:r>
            <a:r>
              <a:rPr lang="en-US" dirty="0" err="1"/>
              <a:t>Cutsem</a:t>
            </a:r>
            <a:r>
              <a:rPr lang="en-US" dirty="0"/>
              <a:t> G, et al. Isoniazid plus antiretroviral therapy to prevent tuberculosis: A </a:t>
            </a:r>
            <a:r>
              <a:rPr lang="en-US" dirty="0" err="1"/>
              <a:t>randomised</a:t>
            </a:r>
            <a:r>
              <a:rPr lang="en-US" dirty="0"/>
              <a:t> double-blind, placebo-controlled trial. The Lancet [Internet]. 2014 Aug 23 [cited 2022 Feb 11];384(9944):682–90. Available from: </a:t>
            </a:r>
            <a:r>
              <a:rPr lang="en-US" dirty="0">
                <a:hlinkClick r:id="rId4"/>
              </a:rPr>
              <a:t>http://www.thelancet.com/article/S0140673614601628/fulltext</a:t>
            </a:r>
            <a:endParaRPr lang="en-US" dirty="0"/>
          </a:p>
          <a:p>
            <a:r>
              <a:rPr lang="en-US" dirty="0"/>
              <a:t>3.Badje A, Moh R, </a:t>
            </a:r>
            <a:r>
              <a:rPr lang="en-US" dirty="0" err="1"/>
              <a:t>Gabillard</a:t>
            </a:r>
            <a:r>
              <a:rPr lang="en-US" dirty="0"/>
              <a:t> D, </a:t>
            </a:r>
            <a:r>
              <a:rPr lang="en-US" dirty="0" err="1"/>
              <a:t>Guéhi</a:t>
            </a:r>
            <a:r>
              <a:rPr lang="en-US" dirty="0"/>
              <a:t> C, </a:t>
            </a:r>
            <a:r>
              <a:rPr lang="en-US" dirty="0" err="1"/>
              <a:t>Kabran</a:t>
            </a:r>
            <a:r>
              <a:rPr lang="en-US" dirty="0"/>
              <a:t> M, </a:t>
            </a:r>
            <a:r>
              <a:rPr lang="en-US" dirty="0" err="1"/>
              <a:t>Ntakpé</a:t>
            </a:r>
            <a:r>
              <a:rPr lang="en-US" dirty="0"/>
              <a:t> JB, et al. Effect of isoniazid preventive therapy on risk of death in west African, HIV-infected adults with high CD4 cell counts: long-term follow-up of the </a:t>
            </a:r>
            <a:r>
              <a:rPr lang="en-US" dirty="0" err="1"/>
              <a:t>Temprano</a:t>
            </a:r>
            <a:r>
              <a:rPr lang="en-US" dirty="0"/>
              <a:t> ANRS 12136 trial. Lancet Glob Health [Internet]. 2017 Nov 1 [cited 2022 Feb 11];5(11):e1080–9. Available from: </a:t>
            </a:r>
            <a:r>
              <a:rPr lang="en-US" dirty="0">
                <a:hlinkClick r:id="rId5"/>
              </a:rPr>
              <a:t>https://europepmc.org/article/med/29025631</a:t>
            </a:r>
            <a:endParaRPr lang="en-US" dirty="0"/>
          </a:p>
          <a:p>
            <a:r>
              <a:rPr lang="en-US" dirty="0"/>
              <a:t>4.The TASG. A Trial of Early Antiretrovirals and Isoniazid Preventive Therapy in Africa. New England Journal of Medicine. 2015;373(9):808-22.</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5</a:t>
            </a:fld>
            <a:endParaRPr lang="en-GB"/>
          </a:p>
        </p:txBody>
      </p:sp>
    </p:spTree>
    <p:extLst>
      <p:ext uri="{BB962C8B-B14F-4D97-AF65-F5344CB8AC3E}">
        <p14:creationId xmlns:p14="http://schemas.microsoft.com/office/powerpoint/2010/main" val="270310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1.Akolo C, </a:t>
            </a:r>
            <a:r>
              <a:rPr lang="en-US" dirty="0" err="1"/>
              <a:t>Adetifa</a:t>
            </a:r>
            <a:r>
              <a:rPr lang="en-US" dirty="0"/>
              <a:t> I, Shepperd S, Volmink J. Treatment of latent tuberculosis infection in HIV infected persons. Cochrane Database of Systematic Reviews [Internet]. 2010 Jan 20 [cited 2022 Mar 16];(1). Available from: </a:t>
            </a:r>
            <a:r>
              <a:rPr lang="en-US" dirty="0">
                <a:hlinkClick r:id="rId3"/>
              </a:rPr>
              <a:t>https://www.cochranelibrary.com/cdsr/doi/10.1002/14651858.CD000171.pub3/ful</a:t>
            </a:r>
            <a:endParaRPr lang="en-US" dirty="0"/>
          </a:p>
          <a:p>
            <a:r>
              <a:rPr lang="en-US" dirty="0"/>
              <a:t>2.Rangaka MX, Wilkinson RJ, Boulle A, Glynn JR, Fielding K, Van </a:t>
            </a:r>
            <a:r>
              <a:rPr lang="en-US" dirty="0" err="1"/>
              <a:t>Cutsem</a:t>
            </a:r>
            <a:r>
              <a:rPr lang="en-US" dirty="0"/>
              <a:t> G, et al. Isoniazid plus antiretroviral therapy to prevent tuberculosis: A </a:t>
            </a:r>
            <a:r>
              <a:rPr lang="en-US" dirty="0" err="1"/>
              <a:t>randomised</a:t>
            </a:r>
            <a:r>
              <a:rPr lang="en-US" dirty="0"/>
              <a:t> double-blind, placebo-controlled trial. The Lancet [Internet]. 2014 Aug 23 [cited 2022 Feb 11];384(9944):682–90. Available from: </a:t>
            </a:r>
            <a:r>
              <a:rPr lang="en-US" dirty="0">
                <a:hlinkClick r:id="rId4"/>
              </a:rPr>
              <a:t>http://www.thelancet.com/article/S0140673614601628/fulltext</a:t>
            </a:r>
            <a:endParaRPr lang="en-US" dirty="0"/>
          </a:p>
          <a:p>
            <a:r>
              <a:rPr lang="en-US" dirty="0"/>
              <a:t>3.Badje A, Moh R, </a:t>
            </a:r>
            <a:r>
              <a:rPr lang="en-US" dirty="0" err="1"/>
              <a:t>Gabillard</a:t>
            </a:r>
            <a:r>
              <a:rPr lang="en-US" dirty="0"/>
              <a:t> D, </a:t>
            </a:r>
            <a:r>
              <a:rPr lang="en-US" dirty="0" err="1"/>
              <a:t>Guéhi</a:t>
            </a:r>
            <a:r>
              <a:rPr lang="en-US" dirty="0"/>
              <a:t> C, </a:t>
            </a:r>
            <a:r>
              <a:rPr lang="en-US" dirty="0" err="1"/>
              <a:t>Kabran</a:t>
            </a:r>
            <a:r>
              <a:rPr lang="en-US" dirty="0"/>
              <a:t> M, </a:t>
            </a:r>
            <a:r>
              <a:rPr lang="en-US" dirty="0" err="1"/>
              <a:t>Ntakpé</a:t>
            </a:r>
            <a:r>
              <a:rPr lang="en-US" dirty="0"/>
              <a:t> JB, et al. Effect of isoniazid preventive therapy on risk of death in west African, HIV-infected adults with high CD4 cell counts: long-term follow-up of the </a:t>
            </a:r>
            <a:r>
              <a:rPr lang="en-US" dirty="0" err="1"/>
              <a:t>Temprano</a:t>
            </a:r>
            <a:r>
              <a:rPr lang="en-US" dirty="0"/>
              <a:t> ANRS 12136 trial. Lancet Glob Health [Internet]. 2017 Nov 1 [cited 2022 Feb 11];5(11):e1080–9. Available from: </a:t>
            </a:r>
            <a:r>
              <a:rPr lang="en-US" dirty="0">
                <a:hlinkClick r:id="rId5"/>
              </a:rPr>
              <a:t>https://europepmc.org/article/med/29025631</a:t>
            </a:r>
            <a:endParaRPr lang="en-US" dirty="0"/>
          </a:p>
          <a:p>
            <a:r>
              <a:rPr lang="en-US" dirty="0"/>
              <a:t>4.The TASG. A Trial of Early Antiretrovirals and Isoniazid Preventive Therapy in Africa. New England Journal of Medicine. 2015;373(9):808-22.</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6</a:t>
            </a:fld>
            <a:endParaRPr lang="en-GB"/>
          </a:p>
        </p:txBody>
      </p:sp>
    </p:spTree>
    <p:extLst>
      <p:ext uri="{BB962C8B-B14F-4D97-AF65-F5344CB8AC3E}">
        <p14:creationId xmlns:p14="http://schemas.microsoft.com/office/powerpoint/2010/main" val="220252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1.Swindells S, Ramchandani R, Gupta A, Benson CA, Leon-Cruz J, </a:t>
            </a:r>
            <a:r>
              <a:rPr lang="en-US" dirty="0" err="1"/>
              <a:t>Mwelase</a:t>
            </a:r>
            <a:r>
              <a:rPr lang="en-US" dirty="0"/>
              <a:t> N, et al. One Month of Rifapentine plus Isoniazid to Prevent HIV-Related Tuberculosis. N Engl J Med. 2019;380(11):1001-11.</a:t>
            </a:r>
          </a:p>
          <a:p>
            <a:r>
              <a:rPr lang="en-US" dirty="0"/>
              <a:t>2.Martinson NA, Barnes GL, Moulton LH, Msandiwa R, Hausler H, Ram M, et al. New regimens to prevent tuberculosis in adults with HIV infection. N Engl J Med. 2011;365(1):11-20.</a:t>
            </a:r>
            <a:endParaRPr lang="en-US" dirty="0">
              <a:cs typeface="Calibri"/>
            </a:endParaRPr>
          </a:p>
          <a:p>
            <a:r>
              <a:rPr lang="en-US" dirty="0"/>
              <a:t>3.Sterling TR, </a:t>
            </a:r>
            <a:r>
              <a:rPr lang="en-US" dirty="0" err="1"/>
              <a:t>Villarino</a:t>
            </a:r>
            <a:r>
              <a:rPr lang="en-US" dirty="0"/>
              <a:t> ME, Borisov AS, Shang N, </a:t>
            </a:r>
            <a:r>
              <a:rPr lang="en-US" dirty="0" err="1"/>
              <a:t>Gordin</a:t>
            </a:r>
            <a:r>
              <a:rPr lang="en-US" dirty="0"/>
              <a:t> F, </a:t>
            </a:r>
            <a:r>
              <a:rPr lang="en-US" dirty="0" err="1"/>
              <a:t>Bliven</a:t>
            </a:r>
            <a:r>
              <a:rPr lang="en-US" dirty="0"/>
              <a:t>-Sizemore E, et al. Three months of rifapentine and isoniazid for latent tuberculosis infection. N Engl J Med. 2011;365(23):2155-66.</a:t>
            </a:r>
            <a:endParaRPr lang="en-US" dirty="0">
              <a:cs typeface="Calibri"/>
            </a:endParaRPr>
          </a:p>
          <a:p>
            <a:r>
              <a:rPr lang="en-US" dirty="0"/>
              <a:t>4.Sterling TR, Scott NA, Miro JM, </a:t>
            </a:r>
            <a:r>
              <a:rPr lang="en-US" dirty="0" err="1"/>
              <a:t>Calvet</a:t>
            </a:r>
            <a:r>
              <a:rPr lang="en-US" dirty="0"/>
              <a:t> G, La Rosa A, Infante R, et al. Three months of weekly rifapentine and isoniazid for treatment of Mycobacterium tuberculosis infection in HIV-coinfected persons. AIDS. 2016;30(10):1607-15.</a:t>
            </a:r>
            <a:endParaRPr lang="en-US" dirty="0">
              <a:cs typeface="Calibri"/>
            </a:endParaRPr>
          </a:p>
          <a:p>
            <a:r>
              <a:rPr lang="en-US" dirty="0"/>
              <a:t>5.Villarino ME, Scott NA, Weis SE, Weiner M, Conde MB, Jones B, et al. Treatment for preventing tuberculosis in children and adolescents: a randomized clinical trial of a 3-month, 12-dose regimen of a combination of rifapentine and isoniazid. JAMA </a:t>
            </a:r>
            <a:r>
              <a:rPr lang="en-US" dirty="0" err="1"/>
              <a:t>Pediatr</a:t>
            </a:r>
            <a:r>
              <a:rPr lang="en-US" dirty="0"/>
              <a:t>. 2015;169(3):247-55.</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7</a:t>
            </a:fld>
            <a:endParaRPr lang="en-GB"/>
          </a:p>
        </p:txBody>
      </p:sp>
    </p:spTree>
    <p:extLst>
      <p:ext uri="{BB962C8B-B14F-4D97-AF65-F5344CB8AC3E}">
        <p14:creationId xmlns:p14="http://schemas.microsoft.com/office/powerpoint/2010/main" val="40097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1.Zenner D, Beer N, Harris RJ, Lipman MC, Stagg HR, van der Werf MJ. Treatment of Latent Tuberculosis Infection: An Updated Network Meta-analysis. Ann Intern Med. 2017;167(4):248-55.</a:t>
            </a:r>
          </a:p>
          <a:p>
            <a:r>
              <a:rPr lang="en-US" dirty="0"/>
              <a:t>2.Stagg HR, Zenner D, Harris RJ, Muñoz L, Lipman MC, Abubakar I. Treatment of latent tuberculosis infection: a network meta-analysis. Ann Intern Med. 2014;161(6):419-28.</a:t>
            </a:r>
            <a:endParaRPr lang="en-US" dirty="0">
              <a:cs typeface="Calibri"/>
            </a:endParaRPr>
          </a:p>
          <a:p>
            <a:r>
              <a:rPr lang="en-US" dirty="0"/>
              <a:t>3.Diallo T, Adjobimey M, </a:t>
            </a:r>
            <a:r>
              <a:rPr lang="en-US" dirty="0" err="1"/>
              <a:t>Ruslami</a:t>
            </a:r>
            <a:r>
              <a:rPr lang="en-US" dirty="0"/>
              <a:t> R, Trajman A, Sow O, Obeng </a:t>
            </a:r>
            <a:r>
              <a:rPr lang="en-US" dirty="0" err="1"/>
              <a:t>Baah</a:t>
            </a:r>
            <a:r>
              <a:rPr lang="en-US" dirty="0"/>
              <a:t> J, et al. Safety and Side Effects of Rifampin versus Isoniazid in Children. N Engl J Med. 2018;379(5):454-63.</a:t>
            </a:r>
            <a:endParaRPr lang="en-US" dirty="0">
              <a:cs typeface="Calibri"/>
            </a:endParaRPr>
          </a:p>
          <a:p>
            <a:r>
              <a:rPr lang="en-US" dirty="0"/>
              <a:t>4.Menzies D, Dion MJ, Rabinovitch B, Mannix S, Brassard P, Schwartzman K. Treatment completion and costs of a randomized trial of rifampin for 4 months versus isoniazid for 9 months. Am J Respir Crit Care Med. 2004;170(4):445-9.</a:t>
            </a:r>
            <a:endParaRPr lang="en-US" dirty="0">
              <a:cs typeface="Calibri"/>
            </a:endParaRPr>
          </a:p>
          <a:p>
            <a:r>
              <a:rPr lang="en-US" dirty="0"/>
              <a:t>5.Menzies D, Long R, Trajman A, Dion MJ, Yang J, Al </a:t>
            </a:r>
            <a:r>
              <a:rPr lang="en-US" dirty="0" err="1"/>
              <a:t>Jahdali</a:t>
            </a:r>
            <a:r>
              <a:rPr lang="en-US" dirty="0"/>
              <a:t> H, et al. Adverse events with 4 months of rifampin therapy or 9 months of isoniazid therapy for latent tuberculosis infection: a randomized trial. Ann Intern Med. 2008;149(10):689-97.</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8</a:t>
            </a:fld>
            <a:endParaRPr lang="en-GB"/>
          </a:p>
        </p:txBody>
      </p:sp>
    </p:spTree>
    <p:extLst>
      <p:ext uri="{BB962C8B-B14F-4D97-AF65-F5344CB8AC3E}">
        <p14:creationId xmlns:p14="http://schemas.microsoft.com/office/powerpoint/2010/main" val="223046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is a clear protective effect of Levofloxacin in reducing the risk of TB among contacts exposed to DR TB demonstrated in both VQUIN and TB-CHAMP trials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overall individual patient data meta-analysis shows an estimated TB risk reduction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Levofloxacin </a:t>
            </a:r>
            <a:r>
              <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about 60% at 54 weeks follow-up, compared to the Placebo (range between 10% and</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83% risk reduction following </a:t>
            </a:r>
            <a:r>
              <a:rPr kumimoji="0" lang="en-GB" sz="12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Levo</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TPT). This is statistically significant, although confidence intervals with standard analysis of individual trial data include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Evidence from the two clinical trials suggests a 98% chance that levofloxacin is more effective than a placebo in preventing TB in the study populations.</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9</a:t>
            </a:fld>
            <a:endParaRPr lang="en-GB"/>
          </a:p>
        </p:txBody>
      </p:sp>
    </p:spTree>
    <p:extLst>
      <p:ext uri="{BB962C8B-B14F-4D97-AF65-F5344CB8AC3E}">
        <p14:creationId xmlns:p14="http://schemas.microsoft.com/office/powerpoint/2010/main" val="170106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57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5CAA36-E8A5-43E6-AF52-A63B28DE7C85}"/>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2186" y="2564905"/>
            <a:ext cx="11805086"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2185" y="3117383"/>
            <a:ext cx="12187629"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12677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
        <p:nvSpPr>
          <p:cNvPr id="11" name="Footer Placeholder 4">
            <a:extLst>
              <a:ext uri="{FF2B5EF4-FFF2-40B4-BE49-F238E27FC236}">
                <a16:creationId xmlns:a16="http://schemas.microsoft.com/office/drawing/2014/main" id="{570648AB-9ACB-E248-43D2-2AB80CC9FE95}"/>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infection prevention and control</a:t>
            </a:r>
            <a:endParaRPr lang="en-GB"/>
          </a:p>
        </p:txBody>
      </p:sp>
    </p:spTree>
    <p:extLst>
      <p:ext uri="{BB962C8B-B14F-4D97-AF65-F5344CB8AC3E}">
        <p14:creationId xmlns:p14="http://schemas.microsoft.com/office/powerpoint/2010/main" val="71663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infection prevention and control</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255091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0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2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270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6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11315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178367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5CAA36-E8A5-43E6-AF52-A63B28DE7C85}"/>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2186" y="2564905"/>
            <a:ext cx="11805086"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2185" y="3117383"/>
            <a:ext cx="12187629"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15516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36801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8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1074367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38789"/>
      </p:ext>
    </p:extLst>
  </p:cSld>
  <p:clrMap bg1="lt1" tx1="dk1" bg2="lt2" tx2="dk2" accent1="accent1" accent2="accent2" accent3="accent3" accent4="accent4" accent5="accent5" accent6="accent6" hlink="hlink" folHlink="folHlink"/>
  <p:sldLayoutIdLst>
    <p:sldLayoutId id="2147484464" r:id="rId1"/>
    <p:sldLayoutId id="21474844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3"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29470"/>
      </p:ext>
    </p:extLst>
  </p:cSld>
  <p:clrMap bg1="lt1" tx1="dk1" bg2="lt2" tx2="dk2" accent1="accent1" accent2="accent2" accent3="accent3" accent4="accent4" accent5="accent5" accent6="accent6" hlink="hlink" folHlink="folHlink"/>
  <p:sldLayoutIdLst>
    <p:sldLayoutId id="21474843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86128"/>
      </p:ext>
    </p:extLst>
  </p:cSld>
  <p:clrMap bg1="lt1" tx1="dk1" bg2="lt2" tx2="dk2" accent1="accent1" accent2="accent2" accent3="accent3" accent4="accent4" accent5="accent5" accent6="accent6" hlink="hlink" folHlink="folHlink"/>
  <p:sldLayoutIdLst>
    <p:sldLayoutId id="2147484453" r:id="rId1"/>
    <p:sldLayoutId id="2147484455" r:id="rId2"/>
    <p:sldLayoutId id="2147484456"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476781"/>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who.int/activities/preventing-tb#app"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tbksp.org/en"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permissions@who.i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5B43EA-1842-5331-75F7-7431120C878B}"/>
              </a:ext>
            </a:extLst>
          </p:cNvPr>
          <p:cNvPicPr>
            <a:picLocks noChangeAspect="1"/>
          </p:cNvPicPr>
          <p:nvPr/>
        </p:nvPicPr>
        <p:blipFill>
          <a:blip r:embed="rId3"/>
          <a:stretch>
            <a:fillRect/>
          </a:stretch>
        </p:blipFill>
        <p:spPr>
          <a:xfrm>
            <a:off x="7075602" y="4289292"/>
            <a:ext cx="1704028" cy="2409370"/>
          </a:xfrm>
          <a:prstGeom prst="rect">
            <a:avLst/>
          </a:prstGeom>
          <a:ln w="28575">
            <a:solidFill>
              <a:srgbClr val="FFFFFF"/>
            </a:solidFill>
          </a:ln>
        </p:spPr>
      </p:pic>
      <p:sp>
        <p:nvSpPr>
          <p:cNvPr id="5" name="Rectangle 4">
            <a:extLst>
              <a:ext uri="{FF2B5EF4-FFF2-40B4-BE49-F238E27FC236}">
                <a16:creationId xmlns:a16="http://schemas.microsoft.com/office/drawing/2014/main" id="{A3ABA3C3-BE80-4A1B-BA36-1CDDF722692F}"/>
              </a:ext>
            </a:extLst>
          </p:cNvPr>
          <p:cNvSpPr/>
          <p:nvPr/>
        </p:nvSpPr>
        <p:spPr>
          <a:xfrm>
            <a:off x="75316" y="3429000"/>
            <a:ext cx="6721064" cy="2031325"/>
          </a:xfrm>
          <a:prstGeom prst="rect">
            <a:avLst/>
          </a:prstGeom>
        </p:spPr>
        <p:txBody>
          <a:bodyPr wrap="square">
            <a:spAutoFit/>
          </a:bodyPr>
          <a:lstStyle/>
          <a:p>
            <a:pPr algn="l" rtl="0" fontAlgn="base"/>
            <a:r>
              <a:rPr lang="en-US" sz="1800" b="0" i="0" u="none" strike="noStrike" dirty="0">
                <a:solidFill>
                  <a:srgbClr val="FFFFFF"/>
                </a:solidFill>
                <a:effectLst/>
                <a:latin typeface="Source Sans Pro" panose="020B0503030403020204" pitchFamily="34" charset="0"/>
              </a:rPr>
              <a:t>WHO guidelines &amp; operational handbook: </a:t>
            </a:r>
            <a:r>
              <a:rPr lang="en-US" sz="1800" b="0" i="0" dirty="0">
                <a:solidFill>
                  <a:srgbClr val="000000"/>
                </a:solidFill>
                <a:effectLst/>
                <a:latin typeface="Source Sans Pro" panose="020B0503030403020204" pitchFamily="34" charset="0"/>
              </a:rPr>
              <a:t>​</a:t>
            </a:r>
            <a:endParaRPr lang="en-US" sz="3200" b="0" i="0" dirty="0">
              <a:solidFill>
                <a:srgbClr val="000000"/>
              </a:solidFill>
              <a:effectLst/>
              <a:latin typeface="Segoe UI" panose="020B0502040204020203" pitchFamily="34" charset="0"/>
            </a:endParaRPr>
          </a:p>
          <a:p>
            <a:pPr algn="l" rtl="0" fontAlgn="base"/>
            <a:r>
              <a:rPr lang="en-US" sz="3600" b="1" i="0" u="none" strike="noStrike" dirty="0">
                <a:solidFill>
                  <a:srgbClr val="FFFFFF"/>
                </a:solidFill>
                <a:effectLst/>
                <a:latin typeface="Source Sans Pro" panose="020B0503030403020204" pitchFamily="34" charset="0"/>
              </a:rPr>
              <a:t>Module 1:</a:t>
            </a:r>
            <a:r>
              <a:rPr lang="en-US" sz="3600" b="0" i="0" dirty="0">
                <a:solidFill>
                  <a:srgbClr val="000000"/>
                </a:solidFill>
                <a:effectLst/>
                <a:latin typeface="Source Sans Pro" panose="020B0503030403020204" pitchFamily="34" charset="0"/>
              </a:rPr>
              <a:t>​</a:t>
            </a:r>
            <a:endParaRPr lang="en-US" sz="5400" b="0" i="0" dirty="0">
              <a:solidFill>
                <a:srgbClr val="000000"/>
              </a:solidFill>
              <a:effectLst/>
              <a:latin typeface="Segoe UI" panose="020B0502040204020203" pitchFamily="34" charset="0"/>
            </a:endParaRPr>
          </a:p>
          <a:p>
            <a:pPr algn="l" rtl="0" fontAlgn="base"/>
            <a:r>
              <a:rPr lang="en-US" sz="3600" b="1" i="0" u="none" strike="noStrike" dirty="0">
                <a:solidFill>
                  <a:srgbClr val="FFFFFF"/>
                </a:solidFill>
                <a:effectLst/>
                <a:latin typeface="Source Sans Pro" panose="020B0503030403020204" pitchFamily="34" charset="0"/>
              </a:rPr>
              <a:t>Tuberculosis preventive treatment</a:t>
            </a:r>
            <a:r>
              <a:rPr lang="en-US" sz="1800" b="0" i="0" dirty="0">
                <a:solidFill>
                  <a:srgbClr val="000000"/>
                </a:solidFill>
                <a:effectLst/>
                <a:latin typeface="Source Sans Pro" panose="020B0503030403020204" pitchFamily="34" charset="0"/>
              </a:rPr>
              <a:t>​</a:t>
            </a:r>
            <a:endParaRPr lang="en-US" sz="3200" b="0" i="0" dirty="0">
              <a:solidFill>
                <a:srgbClr val="000000"/>
              </a:solidFill>
              <a:effectLst/>
              <a:latin typeface="Segoe UI" panose="020B0502040204020203" pitchFamily="34" charset="0"/>
            </a:endParaRPr>
          </a:p>
        </p:txBody>
      </p:sp>
      <p:grpSp>
        <p:nvGrpSpPr>
          <p:cNvPr id="3" name="Group 2">
            <a:extLst>
              <a:ext uri="{FF2B5EF4-FFF2-40B4-BE49-F238E27FC236}">
                <a16:creationId xmlns:a16="http://schemas.microsoft.com/office/drawing/2014/main" id="{568A17BB-54B2-35E0-B6A4-474346AB4C98}"/>
              </a:ext>
            </a:extLst>
          </p:cNvPr>
          <p:cNvGrpSpPr/>
          <p:nvPr/>
        </p:nvGrpSpPr>
        <p:grpSpPr>
          <a:xfrm>
            <a:off x="9058852" y="4294829"/>
            <a:ext cx="1600567" cy="2409370"/>
            <a:chOff x="10620459" y="3960635"/>
            <a:chExt cx="1477849" cy="2072045"/>
          </a:xfrm>
        </p:grpSpPr>
        <p:pic>
          <p:nvPicPr>
            <p:cNvPr id="4" name="Picture 3" descr="A blue and white cover with a map and text&#10;&#10;Description automatically generated">
              <a:extLst>
                <a:ext uri="{FF2B5EF4-FFF2-40B4-BE49-F238E27FC236}">
                  <a16:creationId xmlns:a16="http://schemas.microsoft.com/office/drawing/2014/main" id="{070AF8FE-3008-14F0-AA9B-8FC1ACB41571}"/>
                </a:ext>
              </a:extLst>
            </p:cNvPr>
            <p:cNvPicPr>
              <a:picLocks noChangeAspect="1"/>
            </p:cNvPicPr>
            <p:nvPr/>
          </p:nvPicPr>
          <p:blipFill>
            <a:blip r:embed="rId4"/>
            <a:stretch>
              <a:fillRect/>
            </a:stretch>
          </p:blipFill>
          <p:spPr>
            <a:xfrm>
              <a:off x="10620459" y="3960635"/>
              <a:ext cx="1477849" cy="2072045"/>
            </a:xfrm>
            <a:prstGeom prst="rect">
              <a:avLst/>
            </a:prstGeom>
            <a:ln w="28575">
              <a:solidFill>
                <a:schemeClr val="bg1"/>
              </a:solidFill>
            </a:ln>
          </p:spPr>
        </p:pic>
        <p:pic>
          <p:nvPicPr>
            <p:cNvPr id="6" name="Picture 5">
              <a:extLst>
                <a:ext uri="{FF2B5EF4-FFF2-40B4-BE49-F238E27FC236}">
                  <a16:creationId xmlns:a16="http://schemas.microsoft.com/office/drawing/2014/main" id="{E3B771EC-2739-5F27-2847-FF48010AC6B3}"/>
                </a:ext>
              </a:extLst>
            </p:cNvPr>
            <p:cNvPicPr>
              <a:picLocks noChangeAspect="1"/>
            </p:cNvPicPr>
            <p:nvPr/>
          </p:nvPicPr>
          <p:blipFill>
            <a:blip r:embed="rId5"/>
            <a:stretch>
              <a:fillRect/>
            </a:stretch>
          </p:blipFill>
          <p:spPr>
            <a:xfrm>
              <a:off x="10625221" y="5637509"/>
              <a:ext cx="1468797" cy="395171"/>
            </a:xfrm>
            <a:prstGeom prst="rect">
              <a:avLst/>
            </a:prstGeom>
          </p:spPr>
        </p:pic>
        <p:cxnSp>
          <p:nvCxnSpPr>
            <p:cNvPr id="7" name="Straight Connector 6">
              <a:extLst>
                <a:ext uri="{FF2B5EF4-FFF2-40B4-BE49-F238E27FC236}">
                  <a16:creationId xmlns:a16="http://schemas.microsoft.com/office/drawing/2014/main" id="{F649236E-08D8-E258-0A3D-CAC47D4F70B3}"/>
                </a:ext>
              </a:extLst>
            </p:cNvPr>
            <p:cNvCxnSpPr/>
            <p:nvPr/>
          </p:nvCxnSpPr>
          <p:spPr>
            <a:xfrm>
              <a:off x="10620459" y="6027918"/>
              <a:ext cx="1473559"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2371362"/>
      </p:ext>
    </p:extLst>
  </p:cSld>
  <p:clrMapOvr>
    <a:masterClrMapping/>
  </p:clrMapOvr>
  <mc:AlternateContent xmlns:mc="http://schemas.openxmlformats.org/markup-compatibility/2006" xmlns:p14="http://schemas.microsoft.com/office/powerpoint/2010/main">
    <mc:Choice Requires="p14">
      <p:transition p14:dur="0" advTm="22130"/>
    </mc:Choice>
    <mc:Fallback xmlns="">
      <p:transition advTm="221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A1DC965-CD93-20AC-C1EC-EF2A39A47CDD}"/>
              </a:ext>
            </a:extLst>
          </p:cNvPr>
          <p:cNvSpPr txBox="1"/>
          <p:nvPr/>
        </p:nvSpPr>
        <p:spPr>
          <a:xfrm>
            <a:off x="169119" y="208981"/>
            <a:ext cx="9153174" cy="584775"/>
          </a:xfrm>
          <a:prstGeom prst="rect">
            <a:avLst/>
          </a:prstGeom>
          <a:noFill/>
        </p:spPr>
        <p:txBody>
          <a:bodyPr wrap="square" lIns="91440" tIns="45720" rIns="91440" bIns="45720" anchor="t">
            <a:spAutoFit/>
          </a:bodyPr>
          <a:lstStyle/>
          <a:p>
            <a:r>
              <a:rPr lang="en-US" sz="3200" b="1" i="0" dirty="0">
                <a:solidFill>
                  <a:srgbClr val="FFFFFF"/>
                </a:solidFill>
                <a:effectLst/>
                <a:latin typeface="Source Sans Pro"/>
                <a:ea typeface="Source Sans Pro"/>
              </a:rPr>
              <a:t>Recommendations (1</a:t>
            </a:r>
            <a:r>
              <a:rPr lang="en-US" sz="3200" b="1" dirty="0">
                <a:solidFill>
                  <a:srgbClr val="FFFFFF"/>
                </a:solidFill>
                <a:latin typeface="Source Sans Pro"/>
                <a:ea typeface="Source Sans Pro"/>
              </a:rPr>
              <a:t>) </a:t>
            </a:r>
            <a:r>
              <a:rPr lang="en-US" sz="2800" b="1" i="1" dirty="0">
                <a:solidFill>
                  <a:srgbClr val="FFFF00"/>
                </a:solidFill>
                <a:latin typeface="Calibri"/>
                <a:cs typeface="Calibri"/>
              </a:rPr>
              <a:t>Identify people at risk</a:t>
            </a:r>
            <a:endParaRPr lang="en-US" sz="3200" b="1" i="1" dirty="0">
              <a:solidFill>
                <a:srgbClr val="FFFF00"/>
              </a:solidFill>
              <a:latin typeface="Calibri"/>
              <a:cs typeface="Calibri"/>
            </a:endParaRPr>
          </a:p>
        </p:txBody>
      </p:sp>
      <p:sp>
        <p:nvSpPr>
          <p:cNvPr id="9" name="TextBox 8">
            <a:extLst>
              <a:ext uri="{FF2B5EF4-FFF2-40B4-BE49-F238E27FC236}">
                <a16:creationId xmlns:a16="http://schemas.microsoft.com/office/drawing/2014/main" id="{FC4084E4-FBCD-8D33-EFB0-CBF498BC0801}"/>
              </a:ext>
            </a:extLst>
          </p:cNvPr>
          <p:cNvSpPr txBox="1"/>
          <p:nvPr/>
        </p:nvSpPr>
        <p:spPr>
          <a:xfrm>
            <a:off x="169118" y="877121"/>
            <a:ext cx="11706295" cy="5016758"/>
          </a:xfrm>
          <a:prstGeom prst="rect">
            <a:avLst/>
          </a:prstGeom>
          <a:noFill/>
        </p:spPr>
        <p:txBody>
          <a:bodyPr wrap="square" lIns="91440" tIns="45720" rIns="91440" bIns="45720" anchor="t">
            <a:spAutoFit/>
          </a:bodyPr>
          <a:lstStyle/>
          <a:p>
            <a:pPr algn="just"/>
            <a:r>
              <a:rPr lang="en-GB" sz="2000" b="1" dirty="0">
                <a:solidFill>
                  <a:srgbClr val="FF0000"/>
                </a:solidFill>
                <a:latin typeface="Calibri"/>
                <a:cs typeface="Calibri"/>
              </a:rPr>
              <a:t>People living with HIV</a:t>
            </a:r>
          </a:p>
          <a:p>
            <a:pPr marL="457200" indent="-457200" algn="just">
              <a:buFont typeface="+mj-lt"/>
              <a:buChar char="•"/>
            </a:pPr>
            <a:r>
              <a:rPr lang="en-US" sz="2000" dirty="0">
                <a:solidFill>
                  <a:schemeClr val="tx1">
                    <a:lumMod val="95000"/>
                    <a:lumOff val="5000"/>
                  </a:schemeClr>
                </a:solidFill>
                <a:latin typeface="Calibri"/>
                <a:cs typeface="Calibri"/>
              </a:rPr>
              <a:t>Adults and adolescents (&gt;10y) [regardless of ARV, pregnancy, previous TB treatment, immunosuppression and availability of test for TB infection]*</a:t>
            </a:r>
            <a:endParaRPr lang="en-GB" sz="2000" i="1" dirty="0">
              <a:solidFill>
                <a:schemeClr val="tx1">
                  <a:lumMod val="95000"/>
                  <a:lumOff val="5000"/>
                </a:schemeClr>
              </a:solidFill>
              <a:latin typeface="Calibri"/>
              <a:cs typeface="Calibri"/>
            </a:endParaRPr>
          </a:p>
          <a:p>
            <a:pPr marL="457200" indent="-457200" algn="just">
              <a:buFont typeface="+mj-lt"/>
              <a:buChar char="•"/>
              <a:defRPr/>
            </a:pPr>
            <a:r>
              <a:rPr lang="en-GB" sz="2000" dirty="0">
                <a:solidFill>
                  <a:schemeClr val="tx1">
                    <a:lumMod val="95000"/>
                    <a:lumOff val="5000"/>
                  </a:schemeClr>
                </a:solidFill>
                <a:latin typeface="Calibri"/>
                <a:cs typeface="Calibri"/>
              </a:rPr>
              <a:t>Infants aged &lt; 12 months who are in contact with TB*</a:t>
            </a:r>
          </a:p>
          <a:p>
            <a:pPr marL="457200" lvl="0" indent="-457200" algn="just">
              <a:buFont typeface="+mj-lt"/>
              <a:buChar char="•"/>
              <a:defRPr/>
            </a:pPr>
            <a:r>
              <a:rPr lang="en-GB" sz="2000" dirty="0">
                <a:solidFill>
                  <a:schemeClr val="tx1">
                    <a:lumMod val="95000"/>
                    <a:lumOff val="5000"/>
                  </a:schemeClr>
                </a:solidFill>
                <a:latin typeface="Calibri"/>
                <a:cs typeface="Calibri"/>
              </a:rPr>
              <a:t>Children aged ≥ 12 months in a high TB  transmission setting</a:t>
            </a:r>
            <a:endParaRPr lang="en-GB" sz="1100" dirty="0">
              <a:solidFill>
                <a:schemeClr val="tx1">
                  <a:lumMod val="95000"/>
                  <a:lumOff val="5000"/>
                </a:schemeClr>
              </a:solidFill>
              <a:latin typeface="Calibri"/>
              <a:ea typeface="Calibri" panose="020F0502020204030204" pitchFamily="34" charset="0"/>
              <a:cs typeface="Calibri"/>
            </a:endParaRPr>
          </a:p>
          <a:p>
            <a:pPr marL="457200" lvl="0" indent="-457200" algn="just">
              <a:buFont typeface="+mj-lt"/>
              <a:buChar char="•"/>
              <a:defRPr/>
            </a:pPr>
            <a:r>
              <a:rPr lang="en-GB" sz="2000" dirty="0">
                <a:solidFill>
                  <a:schemeClr val="tx1">
                    <a:lumMod val="95000"/>
                    <a:lumOff val="5000"/>
                  </a:schemeClr>
                </a:solidFill>
                <a:latin typeface="Calibri"/>
                <a:cs typeface="Calibri"/>
              </a:rPr>
              <a:t>All children who successfully completed treatment for TB disease</a:t>
            </a:r>
          </a:p>
          <a:p>
            <a:pPr>
              <a:lnSpc>
                <a:spcPct val="150000"/>
              </a:lnSpc>
            </a:pPr>
            <a:r>
              <a:rPr lang="en-GB" sz="2000" b="1" i="1" dirty="0">
                <a:solidFill>
                  <a:srgbClr val="FF0000"/>
                </a:solidFill>
                <a:latin typeface="Calibri"/>
                <a:cs typeface="Calibri"/>
              </a:rPr>
              <a:t>Household contacts of pulmonary TB (bacteriologically confirmed)</a:t>
            </a:r>
          </a:p>
          <a:p>
            <a:pPr marL="457200" indent="-457200" algn="just">
              <a:buFont typeface="+mj-lt"/>
              <a:buChar char="•"/>
            </a:pPr>
            <a:r>
              <a:rPr lang="en-US" sz="2000" dirty="0">
                <a:solidFill>
                  <a:schemeClr val="tx1">
                    <a:lumMod val="95000"/>
                    <a:lumOff val="5000"/>
                  </a:schemeClr>
                </a:solidFill>
                <a:latin typeface="Calibri"/>
                <a:cs typeface="Calibri"/>
              </a:rPr>
              <a:t>Children &lt; 5 years* </a:t>
            </a:r>
          </a:p>
          <a:p>
            <a:pPr marL="457200" indent="-457200" algn="just">
              <a:buFont typeface="+mj-lt"/>
              <a:buChar char="•"/>
            </a:pPr>
            <a:r>
              <a:rPr lang="en-US" sz="2000" dirty="0">
                <a:solidFill>
                  <a:schemeClr val="tx1">
                    <a:lumMod val="95000"/>
                    <a:lumOff val="5000"/>
                  </a:schemeClr>
                </a:solidFill>
                <a:latin typeface="Calibri"/>
                <a:cs typeface="Calibri"/>
              </a:rPr>
              <a:t>Individuals aged ≥ 5 years</a:t>
            </a:r>
          </a:p>
          <a:p>
            <a:pPr marL="457200" indent="-457200" algn="just">
              <a:buFont typeface="+mj-lt"/>
              <a:buChar char="•"/>
            </a:pPr>
            <a:r>
              <a:rPr lang="en-US" sz="2000" dirty="0">
                <a:latin typeface="Calibri"/>
                <a:cs typeface="Calibri"/>
              </a:rPr>
              <a:t>Exposed to multidrug-resistant tuberculosis</a:t>
            </a:r>
            <a:endParaRPr lang="en-GB" sz="2000" dirty="0">
              <a:latin typeface="Calibri"/>
              <a:cs typeface="Calibri"/>
            </a:endParaRPr>
          </a:p>
          <a:p>
            <a:pPr algn="just">
              <a:lnSpc>
                <a:spcPct val="150000"/>
              </a:lnSpc>
            </a:pPr>
            <a:r>
              <a:rPr lang="en-GB" sz="2000" b="1" i="1" dirty="0">
                <a:solidFill>
                  <a:srgbClr val="FF0000"/>
                </a:solidFill>
                <a:latin typeface="Calibri"/>
                <a:cs typeface="Calibri"/>
              </a:rPr>
              <a:t>Other risk indicating systematic testing &amp; TPT</a:t>
            </a:r>
          </a:p>
          <a:p>
            <a:pPr marL="457200" indent="-457200" algn="just">
              <a:buFont typeface="+mj-lt"/>
              <a:buChar char="•"/>
            </a:pPr>
            <a:r>
              <a:rPr lang="en-US" sz="2000" dirty="0">
                <a:solidFill>
                  <a:schemeClr val="tx1">
                    <a:lumMod val="95000"/>
                    <a:lumOff val="5000"/>
                  </a:schemeClr>
                </a:solidFill>
                <a:latin typeface="Calibri"/>
                <a:cs typeface="Calibri"/>
              </a:rPr>
              <a:t>People who have silicosis, or who are initiating anti-TNF treatment or dialysis, or preparing for an organ or haematological transplant*</a:t>
            </a:r>
          </a:p>
          <a:p>
            <a:pPr marL="457200" indent="-457200" algn="just">
              <a:buFont typeface="+mj-lt"/>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Prisoners, health workers, immigrants from countries with a high TB burden, homeless people and people who use drugs</a:t>
            </a:r>
            <a:endParaRPr lang="en-US" sz="2000" strike="sngStrike" dirty="0">
              <a:solidFill>
                <a:schemeClr val="tx1">
                  <a:lumMod val="95000"/>
                  <a:lumOff val="5000"/>
                </a:schemeClr>
              </a:solidFill>
              <a:highlight>
                <a:srgbClr val="FFFF00"/>
              </a:highligh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135696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4" name="TextBox 3">
            <a:extLst>
              <a:ext uri="{FF2B5EF4-FFF2-40B4-BE49-F238E27FC236}">
                <a16:creationId xmlns:a16="http://schemas.microsoft.com/office/drawing/2014/main" id="{F11E3690-2026-4C50-FCC7-682AF49EAED3}"/>
              </a:ext>
            </a:extLst>
          </p:cNvPr>
          <p:cNvSpPr txBox="1"/>
          <p:nvPr/>
        </p:nvSpPr>
        <p:spPr>
          <a:xfrm>
            <a:off x="109636" y="207213"/>
            <a:ext cx="8875744" cy="584775"/>
          </a:xfrm>
          <a:prstGeom prst="rect">
            <a:avLst/>
          </a:prstGeom>
          <a:noFill/>
        </p:spPr>
        <p:txBody>
          <a:bodyPr wrap="square">
            <a:spAutoFit/>
          </a:bodyPr>
          <a:lstStyle/>
          <a:p>
            <a:pPr algn="l"/>
            <a:r>
              <a:rPr lang="en-US" sz="3200" b="1" i="0" dirty="0">
                <a:solidFill>
                  <a:srgbClr val="FFFFFF"/>
                </a:solidFill>
                <a:effectLst/>
                <a:latin typeface="Source Sans Pro" panose="020B0503030403020204" pitchFamily="34" charset="0"/>
              </a:rPr>
              <a:t>Recommendations (2) </a:t>
            </a:r>
            <a:r>
              <a:rPr lang="en-US" sz="2800" b="1" i="1" dirty="0">
                <a:solidFill>
                  <a:srgbClr val="FFFF00"/>
                </a:solidFill>
                <a:latin typeface="Calibri" panose="020F0502020204030204" pitchFamily="34" charset="0"/>
                <a:cs typeface="Calibri" panose="020F0502020204030204" pitchFamily="34" charset="0"/>
              </a:rPr>
              <a:t>Screen for TB and rule out TB</a:t>
            </a:r>
            <a:endParaRPr lang="en-US" sz="3200" b="1" i="1" dirty="0">
              <a:solidFill>
                <a:srgbClr val="FFFF00"/>
              </a:solidFill>
              <a:latin typeface="Calibri" panose="020F0502020204030204" pitchFamily="34" charset="0"/>
              <a:cs typeface="Calibri" panose="020F0502020204030204" pitchFamily="34" charset="0"/>
            </a:endParaRPr>
          </a:p>
        </p:txBody>
      </p:sp>
      <p:pic>
        <p:nvPicPr>
          <p:cNvPr id="5" name="Picture 2" descr="module 6">
            <a:extLst>
              <a:ext uri="{FF2B5EF4-FFF2-40B4-BE49-F238E27FC236}">
                <a16:creationId xmlns:a16="http://schemas.microsoft.com/office/drawing/2014/main" id="{008490B2-FCF7-17E2-307B-7DEB09383F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0727" y="27710"/>
            <a:ext cx="963563" cy="1362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FDCD0D-2A4E-1F9B-5CF5-73540BAD2320}"/>
              </a:ext>
            </a:extLst>
          </p:cNvPr>
          <p:cNvSpPr txBox="1"/>
          <p:nvPr/>
        </p:nvSpPr>
        <p:spPr>
          <a:xfrm>
            <a:off x="11122098" y="743930"/>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2021</a:t>
            </a:r>
          </a:p>
        </p:txBody>
      </p:sp>
      <p:sp>
        <p:nvSpPr>
          <p:cNvPr id="7" name="TextBox 6">
            <a:extLst>
              <a:ext uri="{FF2B5EF4-FFF2-40B4-BE49-F238E27FC236}">
                <a16:creationId xmlns:a16="http://schemas.microsoft.com/office/drawing/2014/main" id="{1CCD60E3-CDA8-2637-9594-A3DCB21CBF24}"/>
              </a:ext>
            </a:extLst>
          </p:cNvPr>
          <p:cNvSpPr txBox="1"/>
          <p:nvPr/>
        </p:nvSpPr>
        <p:spPr>
          <a:xfrm>
            <a:off x="225347" y="931602"/>
            <a:ext cx="11741305" cy="5539978"/>
          </a:xfrm>
          <a:prstGeom prst="rect">
            <a:avLst/>
          </a:prstGeom>
          <a:noFill/>
        </p:spPr>
        <p:txBody>
          <a:bodyPr wrap="square" lIns="91440" tIns="45720" rIns="91440" bIns="45720" anchor="t">
            <a:spAutoFit/>
          </a:bodyPr>
          <a:lstStyle/>
          <a:p>
            <a:pPr algn="l"/>
            <a:r>
              <a:rPr lang="en-GB" sz="2400" b="1" dirty="0">
                <a:solidFill>
                  <a:srgbClr val="FF0000"/>
                </a:solidFill>
                <a:latin typeface="Calibri" panose="020F0502020204030204" pitchFamily="34" charset="0"/>
                <a:cs typeface="Calibri" panose="020F0502020204030204" pitchFamily="34" charset="0"/>
              </a:rPr>
              <a:t>People living with HIV</a:t>
            </a:r>
          </a:p>
          <a:p>
            <a:pPr marL="457200" indent="-457200">
              <a:buFont typeface="+mj-lt"/>
              <a:buChar char="•"/>
            </a:pPr>
            <a:r>
              <a:rPr lang="en-US" sz="2200" b="1" dirty="0">
                <a:solidFill>
                  <a:schemeClr val="tx1">
                    <a:lumMod val="95000"/>
                    <a:lumOff val="5000"/>
                  </a:schemeClr>
                </a:solidFill>
                <a:latin typeface="Calibri" panose="020F0502020204030204" pitchFamily="34" charset="0"/>
                <a:cs typeface="Calibri" panose="020F0502020204030204" pitchFamily="34" charset="0"/>
              </a:rPr>
              <a:t>Infants and children living with HIV </a:t>
            </a:r>
            <a:r>
              <a:rPr lang="en-US" sz="2200" dirty="0">
                <a:solidFill>
                  <a:schemeClr val="tx1">
                    <a:lumMod val="95000"/>
                    <a:lumOff val="5000"/>
                  </a:schemeClr>
                </a:solidFill>
                <a:latin typeface="Calibri" panose="020F0502020204030204" pitchFamily="34" charset="0"/>
                <a:cs typeface="Calibri" panose="020F0502020204030204" pitchFamily="34" charset="0"/>
              </a:rPr>
              <a:t>who have </a:t>
            </a:r>
            <a:r>
              <a:rPr lang="en-US" sz="2200" u="sng" dirty="0">
                <a:solidFill>
                  <a:schemeClr val="tx1">
                    <a:lumMod val="95000"/>
                    <a:lumOff val="5000"/>
                  </a:schemeClr>
                </a:solidFill>
                <a:latin typeface="Calibri" panose="020F0502020204030204" pitchFamily="34" charset="0"/>
                <a:cs typeface="Calibri" panose="020F0502020204030204" pitchFamily="34" charset="0"/>
              </a:rPr>
              <a:t>poor weight gain, fever or current cough or who have a history of contact </a:t>
            </a:r>
            <a:r>
              <a:rPr lang="en-US" sz="2200" dirty="0">
                <a:solidFill>
                  <a:schemeClr val="tx1">
                    <a:lumMod val="95000"/>
                    <a:lumOff val="5000"/>
                  </a:schemeClr>
                </a:solidFill>
                <a:latin typeface="Calibri" panose="020F0502020204030204" pitchFamily="34" charset="0"/>
                <a:cs typeface="Calibri" panose="020F0502020204030204" pitchFamily="34" charset="0"/>
              </a:rPr>
              <a:t>with a person with TB should be evaluated for TB and other diseases that cause such symptoms. If TB disease is excluded after an appropriate clinical evaluation or according to national guidelines, these children should be offered </a:t>
            </a:r>
            <a:r>
              <a:rPr lang="en-US" sz="2200" u="sng" dirty="0">
                <a:solidFill>
                  <a:schemeClr val="tx1">
                    <a:lumMod val="95000"/>
                    <a:lumOff val="5000"/>
                  </a:schemeClr>
                </a:solidFill>
                <a:latin typeface="Calibri" panose="020F0502020204030204" pitchFamily="34" charset="0"/>
                <a:cs typeface="Calibri" panose="020F0502020204030204" pitchFamily="34" charset="0"/>
              </a:rPr>
              <a:t>TB preventive treatment</a:t>
            </a:r>
            <a:r>
              <a:rPr lang="en-US" sz="2200" dirty="0">
                <a:solidFill>
                  <a:schemeClr val="tx1">
                    <a:lumMod val="95000"/>
                    <a:lumOff val="5000"/>
                  </a:schemeClr>
                </a:solidFill>
                <a:latin typeface="Calibri" panose="020F0502020204030204" pitchFamily="34" charset="0"/>
                <a:cs typeface="Calibri" panose="020F0502020204030204" pitchFamily="34" charset="0"/>
              </a:rPr>
              <a:t>, regardless of their age.*</a:t>
            </a:r>
          </a:p>
          <a:p>
            <a:pPr marL="457200" indent="-457200">
              <a:buFont typeface="+mj-lt"/>
              <a:buChar char="•"/>
            </a:pPr>
            <a:r>
              <a:rPr lang="en-US" sz="2200" b="1" dirty="0">
                <a:solidFill>
                  <a:schemeClr val="tx1">
                    <a:lumMod val="95000"/>
                    <a:lumOff val="5000"/>
                  </a:schemeClr>
                </a:solidFill>
                <a:latin typeface="Calibri" panose="020F0502020204030204" pitchFamily="34" charset="0"/>
                <a:cs typeface="Calibri" panose="020F0502020204030204" pitchFamily="34" charset="0"/>
              </a:rPr>
              <a:t>Adults and adolescents living with HIV </a:t>
            </a:r>
            <a:r>
              <a:rPr lang="en-US" sz="2200" dirty="0">
                <a:solidFill>
                  <a:schemeClr val="tx1">
                    <a:lumMod val="95000"/>
                    <a:lumOff val="5000"/>
                  </a:schemeClr>
                </a:solidFill>
                <a:latin typeface="Calibri" panose="020F0502020204030204" pitchFamily="34" charset="0"/>
                <a:cs typeface="Calibri" panose="020F0502020204030204" pitchFamily="34" charset="0"/>
              </a:rPr>
              <a:t>should be screened for TB according to a clinical algorithm. Those who do not report any of the symptoms of </a:t>
            </a:r>
            <a:r>
              <a:rPr lang="en-US" sz="2200" u="sng" dirty="0">
                <a:solidFill>
                  <a:schemeClr val="tx1">
                    <a:lumMod val="95000"/>
                    <a:lumOff val="5000"/>
                  </a:schemeClr>
                </a:solidFill>
                <a:latin typeface="Calibri" panose="020F0502020204030204" pitchFamily="34" charset="0"/>
                <a:cs typeface="Calibri" panose="020F0502020204030204" pitchFamily="34" charset="0"/>
              </a:rPr>
              <a:t>current cough, fever, weight loss or night sweats </a:t>
            </a:r>
            <a:r>
              <a:rPr lang="en-US" sz="2200" dirty="0">
                <a:solidFill>
                  <a:schemeClr val="tx1">
                    <a:lumMod val="95000"/>
                    <a:lumOff val="5000"/>
                  </a:schemeClr>
                </a:solidFill>
                <a:latin typeface="Calibri" panose="020F0502020204030204" pitchFamily="34" charset="0"/>
                <a:cs typeface="Calibri" panose="020F0502020204030204" pitchFamily="34" charset="0"/>
              </a:rPr>
              <a:t>are unlikely to have TB disease. Those who report any of these symptoms may have TB and should be evaluated for TB disease and other diseases and offered </a:t>
            </a:r>
            <a:r>
              <a:rPr lang="en-US" sz="2200" u="sng" dirty="0">
                <a:solidFill>
                  <a:schemeClr val="tx1">
                    <a:lumMod val="95000"/>
                    <a:lumOff val="5000"/>
                  </a:schemeClr>
                </a:solidFill>
                <a:latin typeface="Calibri" panose="020F0502020204030204" pitchFamily="34" charset="0"/>
                <a:cs typeface="Calibri" panose="020F0502020204030204" pitchFamily="34" charset="0"/>
              </a:rPr>
              <a:t>TB preventive treatment </a:t>
            </a:r>
            <a:r>
              <a:rPr lang="en-US" sz="2200" dirty="0">
                <a:solidFill>
                  <a:schemeClr val="tx1">
                    <a:lumMod val="95000"/>
                    <a:lumOff val="5000"/>
                  </a:schemeClr>
                </a:solidFill>
                <a:latin typeface="Calibri" panose="020F0502020204030204" pitchFamily="34" charset="0"/>
                <a:cs typeface="Calibri" panose="020F0502020204030204" pitchFamily="34" charset="0"/>
              </a:rPr>
              <a:t>if TB disease is excluded, regardless of their ART status.*</a:t>
            </a:r>
          </a:p>
          <a:p>
            <a:pPr marL="457200" indent="-457200">
              <a:buFont typeface="+mj-lt"/>
              <a:buChar char="•"/>
            </a:pPr>
            <a:r>
              <a:rPr lang="en-US" sz="2200" dirty="0">
                <a:solidFill>
                  <a:srgbClr val="FF6600"/>
                </a:solidFill>
                <a:latin typeface="Calibri" panose="020F0502020204030204" pitchFamily="34" charset="0"/>
                <a:cs typeface="Calibri" panose="020F0502020204030204" pitchFamily="34" charset="0"/>
              </a:rPr>
              <a:t>Among adults and adolescents living with HIV, </a:t>
            </a:r>
            <a:r>
              <a:rPr lang="en-US" sz="2200" b="1" u="sng" dirty="0">
                <a:solidFill>
                  <a:srgbClr val="FF6600"/>
                </a:solidFill>
                <a:latin typeface="Calibri" panose="020F0502020204030204" pitchFamily="34" charset="0"/>
                <a:cs typeface="Calibri" panose="020F0502020204030204" pitchFamily="34" charset="0"/>
              </a:rPr>
              <a:t>chest X-ray </a:t>
            </a:r>
            <a:r>
              <a:rPr lang="en-US" sz="2200" dirty="0">
                <a:solidFill>
                  <a:srgbClr val="FF6600"/>
                </a:solidFill>
                <a:latin typeface="Calibri" panose="020F0502020204030204" pitchFamily="34" charset="0"/>
                <a:cs typeface="Calibri" panose="020F0502020204030204" pitchFamily="34" charset="0"/>
              </a:rPr>
              <a:t>may be used to screen for TB disease.</a:t>
            </a:r>
          </a:p>
          <a:p>
            <a:pPr marL="457200" indent="-457200">
              <a:buFont typeface="+mj-lt"/>
              <a:buChar char="•"/>
            </a:pPr>
            <a:r>
              <a:rPr lang="en-US" sz="2200" dirty="0">
                <a:solidFill>
                  <a:srgbClr val="FF6600"/>
                </a:solidFill>
                <a:latin typeface="Calibri" panose="020F0502020204030204" pitchFamily="34" charset="0"/>
                <a:cs typeface="Calibri" panose="020F0502020204030204" pitchFamily="34" charset="0"/>
              </a:rPr>
              <a:t>Among adults and adolescents living with HIV</a:t>
            </a:r>
            <a:r>
              <a:rPr lang="en-US" sz="2200" b="1" dirty="0">
                <a:solidFill>
                  <a:srgbClr val="FF6600"/>
                </a:solidFill>
                <a:latin typeface="Calibri" panose="020F0502020204030204" pitchFamily="34" charset="0"/>
                <a:cs typeface="Calibri" panose="020F0502020204030204" pitchFamily="34" charset="0"/>
              </a:rPr>
              <a:t>, </a:t>
            </a:r>
            <a:r>
              <a:rPr lang="en-US" sz="2200" b="1" u="sng" dirty="0">
                <a:solidFill>
                  <a:srgbClr val="FF6600"/>
                </a:solidFill>
                <a:latin typeface="Calibri" panose="020F0502020204030204" pitchFamily="34" charset="0"/>
                <a:cs typeface="Calibri" panose="020F0502020204030204" pitchFamily="34" charset="0"/>
              </a:rPr>
              <a:t>C-reactive protein</a:t>
            </a:r>
            <a:r>
              <a:rPr lang="en-US" sz="2200" b="1" dirty="0">
                <a:solidFill>
                  <a:srgbClr val="FF6600"/>
                </a:solidFill>
                <a:latin typeface="Calibri" panose="020F0502020204030204" pitchFamily="34" charset="0"/>
                <a:cs typeface="Calibri" panose="020F0502020204030204" pitchFamily="34" charset="0"/>
              </a:rPr>
              <a:t> using a cut-off of &gt;5mg/L </a:t>
            </a:r>
            <a:r>
              <a:rPr lang="en-US" sz="2200" dirty="0">
                <a:solidFill>
                  <a:srgbClr val="FF6600"/>
                </a:solidFill>
                <a:latin typeface="Calibri" panose="020F0502020204030204" pitchFamily="34" charset="0"/>
                <a:cs typeface="Calibri" panose="020F0502020204030204" pitchFamily="34" charset="0"/>
              </a:rPr>
              <a:t>may be used to screen for TB disease.</a:t>
            </a:r>
          </a:p>
          <a:p>
            <a:pPr marL="457200" indent="-457200">
              <a:buFont typeface="+mj-lt"/>
              <a:buChar char="•"/>
            </a:pPr>
            <a:r>
              <a:rPr lang="en-US" sz="2200" dirty="0">
                <a:solidFill>
                  <a:srgbClr val="FF6600"/>
                </a:solidFill>
                <a:latin typeface="Calibri" panose="020F0502020204030204" pitchFamily="34" charset="0"/>
                <a:cs typeface="Calibri" panose="020F0502020204030204" pitchFamily="34" charset="0"/>
              </a:rPr>
              <a:t>Among adults and adolescents living with HIV, </a:t>
            </a:r>
            <a:r>
              <a:rPr lang="en-US" sz="2200" b="1" u="sng" dirty="0">
                <a:solidFill>
                  <a:srgbClr val="FF6600"/>
                </a:solidFill>
                <a:latin typeface="Calibri" panose="020F0502020204030204" pitchFamily="34" charset="0"/>
                <a:cs typeface="Calibri" panose="020F0502020204030204" pitchFamily="34" charset="0"/>
              </a:rPr>
              <a:t>molecular WHO-recommended rapid </a:t>
            </a:r>
            <a:r>
              <a:rPr lang="en-US" sz="2200" b="1" dirty="0">
                <a:solidFill>
                  <a:srgbClr val="FF6600"/>
                </a:solidFill>
                <a:latin typeface="Calibri" panose="020F0502020204030204" pitchFamily="34" charset="0"/>
                <a:cs typeface="Calibri" panose="020F0502020204030204" pitchFamily="34" charset="0"/>
              </a:rPr>
              <a:t>diagnostic </a:t>
            </a:r>
            <a:r>
              <a:rPr lang="en-US" sz="2200" dirty="0">
                <a:solidFill>
                  <a:srgbClr val="FF6600"/>
                </a:solidFill>
                <a:latin typeface="Calibri" panose="020F0502020204030204" pitchFamily="34" charset="0"/>
                <a:cs typeface="Calibri" panose="020F0502020204030204" pitchFamily="34" charset="0"/>
              </a:rPr>
              <a:t>tests may be used to screen for TB disease.</a:t>
            </a:r>
          </a:p>
        </p:txBody>
      </p:sp>
      <p:pic>
        <p:nvPicPr>
          <p:cNvPr id="12" name="Picture 11">
            <a:extLst>
              <a:ext uri="{FF2B5EF4-FFF2-40B4-BE49-F238E27FC236}">
                <a16:creationId xmlns:a16="http://schemas.microsoft.com/office/drawing/2014/main" id="{742BC0C1-96BF-C839-1695-41D18334F4F4}"/>
              </a:ext>
            </a:extLst>
          </p:cNvPr>
          <p:cNvPicPr>
            <a:picLocks noChangeAspect="1"/>
          </p:cNvPicPr>
          <p:nvPr/>
        </p:nvPicPr>
        <p:blipFill>
          <a:blip r:embed="rId4"/>
          <a:stretch>
            <a:fillRect/>
          </a:stretch>
        </p:blipFill>
        <p:spPr>
          <a:xfrm>
            <a:off x="9715710" y="104610"/>
            <a:ext cx="1208750" cy="1208750"/>
          </a:xfrm>
          <a:prstGeom prst="rect">
            <a:avLst/>
          </a:prstGeom>
        </p:spPr>
      </p:pic>
    </p:spTree>
    <p:extLst>
      <p:ext uri="{BB962C8B-B14F-4D97-AF65-F5344CB8AC3E}">
        <p14:creationId xmlns:p14="http://schemas.microsoft.com/office/powerpoint/2010/main" val="1084664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4" name="TextBox 3">
            <a:extLst>
              <a:ext uri="{FF2B5EF4-FFF2-40B4-BE49-F238E27FC236}">
                <a16:creationId xmlns:a16="http://schemas.microsoft.com/office/drawing/2014/main" id="{F11E3690-2026-4C50-FCC7-682AF49EAED3}"/>
              </a:ext>
            </a:extLst>
          </p:cNvPr>
          <p:cNvSpPr txBox="1"/>
          <p:nvPr/>
        </p:nvSpPr>
        <p:spPr>
          <a:xfrm>
            <a:off x="109636" y="207213"/>
            <a:ext cx="8875744" cy="584775"/>
          </a:xfrm>
          <a:prstGeom prst="rect">
            <a:avLst/>
          </a:prstGeom>
          <a:noFill/>
        </p:spPr>
        <p:txBody>
          <a:bodyPr wrap="square">
            <a:spAutoFit/>
          </a:bodyPr>
          <a:lstStyle/>
          <a:p>
            <a:pPr algn="l"/>
            <a:r>
              <a:rPr lang="en-US" sz="3200" b="1" i="0" dirty="0">
                <a:solidFill>
                  <a:srgbClr val="FFFFFF"/>
                </a:solidFill>
                <a:effectLst/>
                <a:latin typeface="Source Sans Pro" panose="020B0503030403020204" pitchFamily="34" charset="0"/>
              </a:rPr>
              <a:t>Recommendations (3) </a:t>
            </a:r>
            <a:r>
              <a:rPr lang="en-US" sz="2800" b="1" i="1" dirty="0">
                <a:solidFill>
                  <a:srgbClr val="FFFF00"/>
                </a:solidFill>
                <a:latin typeface="Calibri" panose="020F0502020204030204" pitchFamily="34" charset="0"/>
                <a:cs typeface="Calibri" panose="020F0502020204030204" pitchFamily="34" charset="0"/>
              </a:rPr>
              <a:t>Screen for TB and rule out TB</a:t>
            </a:r>
            <a:endParaRPr lang="en-US" sz="3200" b="1" i="1" dirty="0">
              <a:solidFill>
                <a:srgbClr val="FFFF00"/>
              </a:solidFill>
              <a:latin typeface="Calibri" panose="020F0502020204030204" pitchFamily="34" charset="0"/>
              <a:cs typeface="Calibri" panose="020F0502020204030204" pitchFamily="34" charset="0"/>
            </a:endParaRPr>
          </a:p>
        </p:txBody>
      </p:sp>
      <p:pic>
        <p:nvPicPr>
          <p:cNvPr id="5" name="Picture 2" descr="module 6">
            <a:extLst>
              <a:ext uri="{FF2B5EF4-FFF2-40B4-BE49-F238E27FC236}">
                <a16:creationId xmlns:a16="http://schemas.microsoft.com/office/drawing/2014/main" id="{008490B2-FCF7-17E2-307B-7DEB09383F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0727" y="27710"/>
            <a:ext cx="963563" cy="1362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FDCD0D-2A4E-1F9B-5CF5-73540BAD2320}"/>
              </a:ext>
            </a:extLst>
          </p:cNvPr>
          <p:cNvSpPr txBox="1"/>
          <p:nvPr/>
        </p:nvSpPr>
        <p:spPr>
          <a:xfrm>
            <a:off x="11122098" y="743930"/>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2021</a:t>
            </a:r>
          </a:p>
        </p:txBody>
      </p:sp>
      <p:pic>
        <p:nvPicPr>
          <p:cNvPr id="12" name="Picture 11">
            <a:extLst>
              <a:ext uri="{FF2B5EF4-FFF2-40B4-BE49-F238E27FC236}">
                <a16:creationId xmlns:a16="http://schemas.microsoft.com/office/drawing/2014/main" id="{742BC0C1-96BF-C839-1695-41D18334F4F4}"/>
              </a:ext>
            </a:extLst>
          </p:cNvPr>
          <p:cNvPicPr>
            <a:picLocks noChangeAspect="1"/>
          </p:cNvPicPr>
          <p:nvPr/>
        </p:nvPicPr>
        <p:blipFill>
          <a:blip r:embed="rId4"/>
          <a:stretch>
            <a:fillRect/>
          </a:stretch>
        </p:blipFill>
        <p:spPr>
          <a:xfrm>
            <a:off x="9715710" y="104610"/>
            <a:ext cx="1208750" cy="1208750"/>
          </a:xfrm>
          <a:prstGeom prst="rect">
            <a:avLst/>
          </a:prstGeom>
        </p:spPr>
      </p:pic>
      <p:sp>
        <p:nvSpPr>
          <p:cNvPr id="8" name="TextBox 7">
            <a:extLst>
              <a:ext uri="{FF2B5EF4-FFF2-40B4-BE49-F238E27FC236}">
                <a16:creationId xmlns:a16="http://schemas.microsoft.com/office/drawing/2014/main" id="{9FAA1B79-85D0-F50F-4BAA-1B12FC1AC5D4}"/>
              </a:ext>
            </a:extLst>
          </p:cNvPr>
          <p:cNvSpPr txBox="1"/>
          <p:nvPr/>
        </p:nvSpPr>
        <p:spPr>
          <a:xfrm>
            <a:off x="432619" y="1061993"/>
            <a:ext cx="11444749" cy="5118196"/>
          </a:xfrm>
          <a:prstGeom prst="rect">
            <a:avLst/>
          </a:prstGeom>
          <a:noFill/>
        </p:spPr>
        <p:txBody>
          <a:bodyPr wrap="square" lIns="91440" tIns="45720" rIns="91440" bIns="45720" anchor="t">
            <a:spAutoFit/>
          </a:bodyPr>
          <a:lstStyle/>
          <a:p>
            <a:pPr>
              <a:lnSpc>
                <a:spcPct val="150000"/>
              </a:lnSpc>
            </a:pPr>
            <a:r>
              <a:rPr lang="en-GB" sz="2200" b="1" dirty="0">
                <a:solidFill>
                  <a:srgbClr val="FF0000"/>
                </a:solidFill>
                <a:latin typeface="Calibri" panose="020F0502020204030204" pitchFamily="34" charset="0"/>
                <a:cs typeface="Calibri" panose="020F0502020204030204" pitchFamily="34" charset="0"/>
              </a:rPr>
              <a:t>Household contacts of pulmonary TB and other risk groups</a:t>
            </a:r>
          </a:p>
          <a:p>
            <a:pPr marL="342900" indent="-342900">
              <a:lnSpc>
                <a:spcPct val="150000"/>
              </a:lnSpc>
              <a:buFont typeface="+mj-lt"/>
              <a:buChar char="•"/>
            </a:pPr>
            <a:r>
              <a:rPr lang="en-US" sz="2200" dirty="0">
                <a:solidFill>
                  <a:schemeClr val="tx1">
                    <a:lumMod val="95000"/>
                    <a:lumOff val="5000"/>
                  </a:schemeClr>
                </a:solidFill>
                <a:latin typeface="Calibri" panose="020F0502020204030204" pitchFamily="34" charset="0"/>
                <a:cs typeface="Calibri" panose="020F0502020204030204" pitchFamily="34" charset="0"/>
              </a:rPr>
              <a:t>The </a:t>
            </a:r>
            <a:r>
              <a:rPr lang="en-US" sz="2200" b="1" dirty="0">
                <a:solidFill>
                  <a:schemeClr val="tx1">
                    <a:lumMod val="95000"/>
                    <a:lumOff val="5000"/>
                  </a:schemeClr>
                </a:solidFill>
                <a:latin typeface="Calibri" panose="020F0502020204030204" pitchFamily="34" charset="0"/>
                <a:cs typeface="Calibri" panose="020F0502020204030204" pitchFamily="34" charset="0"/>
              </a:rPr>
              <a:t>absence of any symptoms of TB and the absence of abnormal chest radiographic findings </a:t>
            </a:r>
            <a:r>
              <a:rPr lang="en-US" sz="2200" dirty="0">
                <a:solidFill>
                  <a:schemeClr val="tx1">
                    <a:lumMod val="95000"/>
                    <a:lumOff val="5000"/>
                  </a:schemeClr>
                </a:solidFill>
                <a:latin typeface="Calibri" panose="020F0502020204030204" pitchFamily="34" charset="0"/>
                <a:cs typeface="Calibri" panose="020F0502020204030204" pitchFamily="34" charset="0"/>
              </a:rPr>
              <a:t>may be used to rule out TB disease among HIV-negative household </a:t>
            </a:r>
            <a:r>
              <a:rPr lang="en-US" sz="2200" b="1" dirty="0">
                <a:solidFill>
                  <a:schemeClr val="tx1">
                    <a:lumMod val="95000"/>
                    <a:lumOff val="5000"/>
                  </a:schemeClr>
                </a:solidFill>
                <a:latin typeface="Calibri" panose="020F0502020204030204" pitchFamily="34" charset="0"/>
                <a:cs typeface="Calibri" panose="020F0502020204030204" pitchFamily="34" charset="0"/>
              </a:rPr>
              <a:t>contacts aged ≥ 5 years </a:t>
            </a:r>
            <a:r>
              <a:rPr lang="en-US" sz="2200" dirty="0">
                <a:solidFill>
                  <a:schemeClr val="tx1">
                    <a:lumMod val="95000"/>
                    <a:lumOff val="5000"/>
                  </a:schemeClr>
                </a:solidFill>
                <a:latin typeface="Calibri" panose="020F0502020204030204" pitchFamily="34" charset="0"/>
                <a:cs typeface="Calibri" panose="020F0502020204030204" pitchFamily="34" charset="0"/>
              </a:rPr>
              <a:t>and other risk groups before TB preventive treatment.</a:t>
            </a:r>
          </a:p>
          <a:p>
            <a:pPr marL="342900" indent="-342900">
              <a:lnSpc>
                <a:spcPct val="150000"/>
              </a:lnSpc>
              <a:buFont typeface="+mj-lt"/>
              <a:buChar char="•"/>
            </a:pPr>
            <a:r>
              <a:rPr lang="en-US" sz="2200" dirty="0">
                <a:solidFill>
                  <a:srgbClr val="FF6600"/>
                </a:solidFill>
                <a:latin typeface="Calibri" panose="020F0502020204030204" pitchFamily="34" charset="0"/>
                <a:cs typeface="Calibri" panose="020F0502020204030204" pitchFamily="34" charset="0"/>
              </a:rPr>
              <a:t>Among individuals aged 15 years and older in populations in which TB screening is recommended, systematic screening for TB disease may be conducted using a </a:t>
            </a:r>
            <a:r>
              <a:rPr lang="en-US" sz="2200" b="1" dirty="0">
                <a:solidFill>
                  <a:srgbClr val="FF6600"/>
                </a:solidFill>
                <a:latin typeface="Calibri" panose="020F0502020204030204" pitchFamily="34" charset="0"/>
                <a:cs typeface="Calibri" panose="020F0502020204030204" pitchFamily="34" charset="0"/>
              </a:rPr>
              <a:t>symptom screen, chest X-ray or molecular WHO-recommended rapid diagnostic tests</a:t>
            </a:r>
            <a:r>
              <a:rPr lang="en-US" sz="2200" dirty="0">
                <a:solidFill>
                  <a:srgbClr val="FF6600"/>
                </a:solidFill>
                <a:latin typeface="Calibri" panose="020F0502020204030204" pitchFamily="34" charset="0"/>
                <a:cs typeface="Calibri" panose="020F0502020204030204" pitchFamily="34" charset="0"/>
              </a:rPr>
              <a:t>, alone or in combination.</a:t>
            </a:r>
          </a:p>
          <a:p>
            <a:pPr marL="342900" indent="-342900">
              <a:lnSpc>
                <a:spcPct val="150000"/>
              </a:lnSpc>
              <a:buFont typeface="+mj-lt"/>
              <a:buChar char="•"/>
            </a:pPr>
            <a:r>
              <a:rPr lang="en-US" sz="2200" dirty="0">
                <a:solidFill>
                  <a:srgbClr val="FF6600"/>
                </a:solidFill>
                <a:latin typeface="Calibri" panose="020F0502020204030204" pitchFamily="34" charset="0"/>
                <a:cs typeface="Calibri" panose="020F0502020204030204" pitchFamily="34" charset="0"/>
              </a:rPr>
              <a:t>Among individuals younger than 15 years who are close contacts of someone with TB, systematic screening for TB disease should be conducted using a symptom screen including any one of cough, fever or poor weight gain; or chest radiography; or both.*</a:t>
            </a:r>
          </a:p>
        </p:txBody>
      </p:sp>
    </p:spTree>
    <p:extLst>
      <p:ext uri="{BB962C8B-B14F-4D97-AF65-F5344CB8AC3E}">
        <p14:creationId xmlns:p14="http://schemas.microsoft.com/office/powerpoint/2010/main" val="3316882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7" name="TextBox 6">
            <a:extLst>
              <a:ext uri="{FF2B5EF4-FFF2-40B4-BE49-F238E27FC236}">
                <a16:creationId xmlns:a16="http://schemas.microsoft.com/office/drawing/2014/main" id="{349C2FAF-69D2-5625-3C11-C9151214C286}"/>
              </a:ext>
            </a:extLst>
          </p:cNvPr>
          <p:cNvSpPr txBox="1"/>
          <p:nvPr/>
        </p:nvSpPr>
        <p:spPr>
          <a:xfrm>
            <a:off x="109636" y="207213"/>
            <a:ext cx="8875744" cy="584775"/>
          </a:xfrm>
          <a:prstGeom prst="rect">
            <a:avLst/>
          </a:prstGeom>
          <a:noFill/>
        </p:spPr>
        <p:txBody>
          <a:bodyPr wrap="square">
            <a:spAutoFit/>
          </a:bodyPr>
          <a:lstStyle/>
          <a:p>
            <a:pPr algn="l"/>
            <a:r>
              <a:rPr lang="en-US" sz="3200" b="1" i="0" dirty="0">
                <a:solidFill>
                  <a:srgbClr val="FFFFFF"/>
                </a:solidFill>
                <a:effectLst/>
                <a:latin typeface="Source Sans Pro" panose="020B0503030403020204" pitchFamily="34" charset="0"/>
              </a:rPr>
              <a:t>Recommendations (4) </a:t>
            </a:r>
            <a:r>
              <a:rPr lang="en-US" sz="2800" b="1" i="1" dirty="0">
                <a:solidFill>
                  <a:srgbClr val="FFFF00"/>
                </a:solidFill>
                <a:latin typeface="Calibri" panose="020F0502020204030204" pitchFamily="34" charset="0"/>
                <a:cs typeface="Calibri" panose="020F0502020204030204" pitchFamily="34" charset="0"/>
              </a:rPr>
              <a:t>Tests for TB infection</a:t>
            </a:r>
            <a:endParaRPr lang="en-US" sz="3200" b="1" i="1" dirty="0">
              <a:solidFill>
                <a:srgbClr val="FFFF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7002086-FD92-B7B2-FE33-90453B14B110}"/>
              </a:ext>
            </a:extLst>
          </p:cNvPr>
          <p:cNvPicPr>
            <a:picLocks noChangeAspect="1"/>
          </p:cNvPicPr>
          <p:nvPr/>
        </p:nvPicPr>
        <p:blipFill>
          <a:blip r:embed="rId3"/>
          <a:stretch>
            <a:fillRect/>
          </a:stretch>
        </p:blipFill>
        <p:spPr>
          <a:xfrm>
            <a:off x="11055931" y="15370"/>
            <a:ext cx="1121229" cy="1588897"/>
          </a:xfrm>
          <a:prstGeom prst="rect">
            <a:avLst/>
          </a:prstGeom>
        </p:spPr>
      </p:pic>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pic>
        <p:nvPicPr>
          <p:cNvPr id="14" name="Picture 13">
            <a:extLst>
              <a:ext uri="{FF2B5EF4-FFF2-40B4-BE49-F238E27FC236}">
                <a16:creationId xmlns:a16="http://schemas.microsoft.com/office/drawing/2014/main" id="{F6026961-598B-4956-E698-2C41EDD3BBA7}"/>
              </a:ext>
            </a:extLst>
          </p:cNvPr>
          <p:cNvPicPr>
            <a:picLocks noChangeAspect="1"/>
          </p:cNvPicPr>
          <p:nvPr/>
        </p:nvPicPr>
        <p:blipFill>
          <a:blip r:embed="rId4"/>
          <a:stretch>
            <a:fillRect/>
          </a:stretch>
        </p:blipFill>
        <p:spPr>
          <a:xfrm>
            <a:off x="9882023" y="60294"/>
            <a:ext cx="1146607" cy="1146607"/>
          </a:xfrm>
          <a:prstGeom prst="rect">
            <a:avLst/>
          </a:prstGeom>
        </p:spPr>
      </p:pic>
      <p:sp>
        <p:nvSpPr>
          <p:cNvPr id="15" name="Rectangle 14">
            <a:extLst>
              <a:ext uri="{FF2B5EF4-FFF2-40B4-BE49-F238E27FC236}">
                <a16:creationId xmlns:a16="http://schemas.microsoft.com/office/drawing/2014/main" id="{8E41680A-AE01-F64A-CE70-F9784F700F36}"/>
              </a:ext>
            </a:extLst>
          </p:cNvPr>
          <p:cNvSpPr/>
          <p:nvPr/>
        </p:nvSpPr>
        <p:spPr>
          <a:xfrm>
            <a:off x="615008" y="1199132"/>
            <a:ext cx="8681392" cy="4524315"/>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tx1">
                    <a:lumMod val="95000"/>
                    <a:lumOff val="5000"/>
                  </a:schemeClr>
                </a:solidFill>
                <a:latin typeface="Calibri" panose="020F0502020204030204" pitchFamily="34" charset="0"/>
                <a:cs typeface="Calibri" panose="020F0502020204030204" pitchFamily="34" charset="0"/>
              </a:rPr>
              <a:t>Either a TST or IGRA (QuantiFERON®-TB Gold and T-SPOT®.TB) can be used to test for TB infection*</a:t>
            </a:r>
          </a:p>
          <a:p>
            <a:pPr marL="457200" indent="-457200">
              <a:buFont typeface="Arial" panose="020B0604020202020204" pitchFamily="34" charset="0"/>
              <a:buChar char="•"/>
            </a:pP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solidFill>
                  <a:srgbClr val="FF0000"/>
                </a:solidFill>
                <a:latin typeface="Calibri" panose="020F0502020204030204" pitchFamily="34" charset="0"/>
                <a:cs typeface="Calibri" panose="020F0502020204030204" pitchFamily="34" charset="0"/>
              </a:rPr>
              <a:t>New antigen-based skin tests for TB infection may be used </a:t>
            </a:r>
          </a:p>
          <a:p>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r>
              <a:rPr lang="en-US" sz="3200" dirty="0">
                <a:solidFill>
                  <a:schemeClr val="tx1">
                    <a:lumMod val="95000"/>
                    <a:lumOff val="5000"/>
                  </a:schemeClr>
                </a:solidFill>
                <a:latin typeface="Calibri" panose="020F0502020204030204" pitchFamily="34" charset="0"/>
                <a:cs typeface="Calibri" panose="020F0502020204030204" pitchFamily="34" charset="0"/>
              </a:rPr>
              <a:t>A test for TB infection is not required to start TPT in people with HIV or contacts aged &lt; 5 years</a:t>
            </a:r>
          </a:p>
        </p:txBody>
      </p:sp>
    </p:spTree>
    <p:extLst>
      <p:ext uri="{BB962C8B-B14F-4D97-AF65-F5344CB8AC3E}">
        <p14:creationId xmlns:p14="http://schemas.microsoft.com/office/powerpoint/2010/main" val="2850143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4" name="TextBox 3">
            <a:extLst>
              <a:ext uri="{FF2B5EF4-FFF2-40B4-BE49-F238E27FC236}">
                <a16:creationId xmlns:a16="http://schemas.microsoft.com/office/drawing/2014/main" id="{36C54DC5-68A8-2607-7389-93CC7AC713DB}"/>
              </a:ext>
            </a:extLst>
          </p:cNvPr>
          <p:cNvSpPr txBox="1"/>
          <p:nvPr/>
        </p:nvSpPr>
        <p:spPr>
          <a:xfrm>
            <a:off x="109636" y="216550"/>
            <a:ext cx="9153174" cy="584775"/>
          </a:xfrm>
          <a:prstGeom prst="rect">
            <a:avLst/>
          </a:prstGeom>
          <a:noFill/>
        </p:spPr>
        <p:txBody>
          <a:bodyPr wrap="square">
            <a:spAutoFit/>
          </a:bodyPr>
          <a:lstStyle/>
          <a:p>
            <a:r>
              <a:rPr lang="en-US" sz="3200" b="1" i="0" dirty="0">
                <a:solidFill>
                  <a:srgbClr val="FFFFFF"/>
                </a:solidFill>
                <a:effectLst/>
                <a:latin typeface="Source Sans Pro" panose="020B0503030403020204" pitchFamily="34" charset="0"/>
              </a:rPr>
              <a:t>Recommendations (5) </a:t>
            </a:r>
            <a:r>
              <a:rPr lang="en-US" sz="3200" b="1" i="1" dirty="0">
                <a:solidFill>
                  <a:srgbClr val="FFFF00"/>
                </a:solidFill>
                <a:latin typeface="Calibri" panose="020F0502020204030204" pitchFamily="34" charset="0"/>
                <a:cs typeface="Calibri" panose="020F0502020204030204" pitchFamily="34" charset="0"/>
              </a:rPr>
              <a:t>TPT options</a:t>
            </a:r>
            <a:endParaRPr lang="en-US" sz="3200" dirty="0"/>
          </a:p>
        </p:txBody>
      </p:sp>
      <p:sp>
        <p:nvSpPr>
          <p:cNvPr id="5" name="Rectangle 4">
            <a:extLst>
              <a:ext uri="{FF2B5EF4-FFF2-40B4-BE49-F238E27FC236}">
                <a16:creationId xmlns:a16="http://schemas.microsoft.com/office/drawing/2014/main" id="{E033246C-8BA3-D471-5733-AD9E46D7B42E}"/>
              </a:ext>
            </a:extLst>
          </p:cNvPr>
          <p:cNvSpPr/>
          <p:nvPr/>
        </p:nvSpPr>
        <p:spPr>
          <a:xfrm>
            <a:off x="353314" y="973378"/>
            <a:ext cx="11650127" cy="5186676"/>
          </a:xfrm>
          <a:prstGeom prst="rect">
            <a:avLst/>
          </a:prstGeom>
        </p:spPr>
        <p:txBody>
          <a:bodyPr wrap="square" lIns="91440" tIns="45720" rIns="91440" bIns="45720" anchor="t">
            <a:spAutoFit/>
          </a:bodyPr>
          <a:lstStyle/>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6 or 9-month, daily isoniazid*</a:t>
            </a:r>
            <a:endParaRPr lang="en-US" sz="1600" dirty="0"/>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3-month, weekly isoniazid and rifapentine*</a:t>
            </a:r>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3-month, daily isoniazid and rifampicin*</a:t>
            </a:r>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1-month, daily isoniazid and rifapentine</a:t>
            </a:r>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4-month, daily rifampicin</a:t>
            </a:r>
          </a:p>
          <a:p>
            <a:pPr marL="457200" indent="-457200">
              <a:lnSpc>
                <a:spcPct val="150000"/>
              </a:lnSpc>
              <a:buFont typeface="+mj-lt"/>
              <a:buAutoNum type="arabicParenR"/>
            </a:pPr>
            <a:r>
              <a:rPr lang="en-US" sz="3200" dirty="0">
                <a:solidFill>
                  <a:srgbClr val="FF0000"/>
                </a:solidFill>
                <a:latin typeface="Calibri"/>
                <a:cs typeface="Calibri"/>
              </a:rPr>
              <a:t>6-month, daily levofloxacin after exposure to multidrug- or rifampicin-resistant TB* </a:t>
            </a:r>
          </a:p>
        </p:txBody>
      </p:sp>
    </p:spTree>
    <p:extLst>
      <p:ext uri="{BB962C8B-B14F-4D97-AF65-F5344CB8AC3E}">
        <p14:creationId xmlns:p14="http://schemas.microsoft.com/office/powerpoint/2010/main" val="109058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6" name="Rectangle 5">
            <a:extLst>
              <a:ext uri="{FF2B5EF4-FFF2-40B4-BE49-F238E27FC236}">
                <a16:creationId xmlns:a16="http://schemas.microsoft.com/office/drawing/2014/main" id="{4426785B-F8B1-3497-256D-E29709E733B4}"/>
              </a:ext>
            </a:extLst>
          </p:cNvPr>
          <p:cNvSpPr/>
          <p:nvPr/>
        </p:nvSpPr>
        <p:spPr>
          <a:xfrm>
            <a:off x="199762" y="205174"/>
            <a:ext cx="8328046" cy="584775"/>
          </a:xfrm>
          <a:prstGeom prst="rect">
            <a:avLst/>
          </a:prstGeom>
        </p:spPr>
        <p:txBody>
          <a:bodyPr wrap="square" lIns="91440" tIns="45720" rIns="91440" bIns="45720" anchor="t">
            <a:spAutoFit/>
          </a:bodyPr>
          <a:lstStyle/>
          <a:p>
            <a:pPr marL="0" lvl="1">
              <a:defRPr/>
            </a:pPr>
            <a:r>
              <a:rPr lang="en-US" sz="3200" b="1" kern="0" dirty="0">
                <a:solidFill>
                  <a:prstClr val="white"/>
                </a:solidFill>
                <a:latin typeface="Calibri"/>
                <a:cs typeface="Calibri"/>
              </a:rPr>
              <a:t>Operational handbook</a:t>
            </a:r>
            <a:endParaRPr kumimoji="0" lang="en-US" sz="3200" b="1" i="0" u="none" strike="noStrike" kern="0" cap="none" spc="0" normalizeH="0" baseline="0" noProof="0" dirty="0">
              <a:ln>
                <a:noFill/>
              </a:ln>
              <a:solidFill>
                <a:prstClr val="white"/>
              </a:solidFill>
              <a:effectLst/>
              <a:uLnTx/>
              <a:uFillTx/>
              <a:latin typeface="Calibri"/>
              <a:cs typeface="Calibri"/>
            </a:endParaRPr>
          </a:p>
        </p:txBody>
      </p:sp>
      <p:pic>
        <p:nvPicPr>
          <p:cNvPr id="8" name="Picture 2" descr="3315_GTB_Module_1_TPT_operational_handbook_300824_ACCESSIBLE_ELECTRONIC-cover">
            <a:extLst>
              <a:ext uri="{FF2B5EF4-FFF2-40B4-BE49-F238E27FC236}">
                <a16:creationId xmlns:a16="http://schemas.microsoft.com/office/drawing/2014/main" id="{DDEE4A56-87BC-6BC6-91B5-C891C994E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97" y="1194546"/>
            <a:ext cx="3374516" cy="47718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451E05-CF37-5EA6-EA42-A5E0C32AED20}"/>
              </a:ext>
            </a:extLst>
          </p:cNvPr>
          <p:cNvSpPr txBox="1"/>
          <p:nvPr/>
        </p:nvSpPr>
        <p:spPr>
          <a:xfrm>
            <a:off x="3782370" y="1135292"/>
            <a:ext cx="7981539" cy="4444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solidFill>
                  <a:srgbClr val="0D0D0D"/>
                </a:solidFill>
                <a:latin typeface="Calibri"/>
              </a:rPr>
              <a:t>Provides complementary details on TPT critical to the implementation of different elements of PMTPT e.g., contact evaluation, drug dosages, safety monitoring, </a:t>
            </a:r>
            <a:r>
              <a:rPr lang="en-US" sz="3200" dirty="0" err="1">
                <a:solidFill>
                  <a:srgbClr val="0D0D0D"/>
                </a:solidFill>
                <a:latin typeface="Calibri"/>
              </a:rPr>
              <a:t>programme</a:t>
            </a:r>
            <a:r>
              <a:rPr lang="en-US" sz="3200" dirty="0">
                <a:solidFill>
                  <a:srgbClr val="0D0D0D"/>
                </a:solidFill>
                <a:latin typeface="Calibri"/>
              </a:rPr>
              <a:t> indicator</a:t>
            </a:r>
          </a:p>
          <a:p>
            <a:pPr marL="342900" indent="-342900">
              <a:lnSpc>
                <a:spcPct val="150000"/>
              </a:lnSpc>
              <a:buFont typeface="Arial" panose="020B0604020202020204" pitchFamily="34" charset="0"/>
              <a:buChar char="•"/>
            </a:pPr>
            <a:r>
              <a:rPr lang="en-US" sz="3200" dirty="0">
                <a:solidFill>
                  <a:srgbClr val="0D0D0D"/>
                </a:solidFill>
                <a:latin typeface="Calibri"/>
              </a:rPr>
              <a:t>Address frequently asked questions</a:t>
            </a:r>
            <a:endParaRPr lang="en-US" dirty="0"/>
          </a:p>
        </p:txBody>
      </p:sp>
      <p:pic>
        <p:nvPicPr>
          <p:cNvPr id="13" name="Picture 12">
            <a:extLst>
              <a:ext uri="{FF2B5EF4-FFF2-40B4-BE49-F238E27FC236}">
                <a16:creationId xmlns:a16="http://schemas.microsoft.com/office/drawing/2014/main" id="{13DBEF3E-C234-4330-2027-C634296E60A0}"/>
              </a:ext>
            </a:extLst>
          </p:cNvPr>
          <p:cNvPicPr>
            <a:picLocks noChangeAspect="1"/>
          </p:cNvPicPr>
          <p:nvPr/>
        </p:nvPicPr>
        <p:blipFill>
          <a:blip r:embed="rId4"/>
          <a:stretch>
            <a:fillRect/>
          </a:stretch>
        </p:blipFill>
        <p:spPr>
          <a:xfrm>
            <a:off x="10924120" y="0"/>
            <a:ext cx="1194546" cy="1194546"/>
          </a:xfrm>
          <a:prstGeom prst="rect">
            <a:avLst/>
          </a:prstGeom>
        </p:spPr>
      </p:pic>
    </p:spTree>
    <p:extLst>
      <p:ext uri="{BB962C8B-B14F-4D97-AF65-F5344CB8AC3E}">
        <p14:creationId xmlns:p14="http://schemas.microsoft.com/office/powerpoint/2010/main" val="3337675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pic>
        <p:nvPicPr>
          <p:cNvPr id="5" name="Picture 4">
            <a:extLst>
              <a:ext uri="{FF2B5EF4-FFF2-40B4-BE49-F238E27FC236}">
                <a16:creationId xmlns:a16="http://schemas.microsoft.com/office/drawing/2014/main" id="{CF4051B6-3C9B-B8B6-EE27-B77A661AF308}"/>
              </a:ext>
            </a:extLst>
          </p:cNvPr>
          <p:cNvPicPr>
            <a:picLocks noChangeAspect="1"/>
          </p:cNvPicPr>
          <p:nvPr/>
        </p:nvPicPr>
        <p:blipFill rotWithShape="1">
          <a:blip r:embed="rId3"/>
          <a:srcRect t="1541"/>
          <a:stretch/>
        </p:blipFill>
        <p:spPr>
          <a:xfrm>
            <a:off x="244631" y="1803002"/>
            <a:ext cx="11693807" cy="4422275"/>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2F578C7D-5BA4-5E82-A81A-2DD32090C149}"/>
              </a:ext>
            </a:extLst>
          </p:cNvPr>
          <p:cNvSpPr/>
          <p:nvPr/>
        </p:nvSpPr>
        <p:spPr>
          <a:xfrm>
            <a:off x="246225" y="233052"/>
            <a:ext cx="8328046" cy="954107"/>
          </a:xfrm>
          <a:prstGeom prst="rect">
            <a:avLst/>
          </a:prstGeom>
        </p:spPr>
        <p:txBody>
          <a:bodyPr wrap="square" lIns="91440" tIns="45720" rIns="91440" bIns="45720" anchor="t">
            <a:spAutoFit/>
          </a:bodyPr>
          <a:lstStyle/>
          <a:p>
            <a:pPr marL="0" lvl="1">
              <a:defRPr/>
            </a:pPr>
            <a:r>
              <a:rPr lang="en-US" sz="3200" b="1" kern="0" dirty="0">
                <a:solidFill>
                  <a:prstClr val="white"/>
                </a:solidFill>
                <a:latin typeface="Calibri"/>
                <a:cs typeface="Calibri"/>
              </a:rPr>
              <a:t>Operational handbook (1) </a:t>
            </a:r>
            <a:br>
              <a:rPr lang="en-US" sz="3200" b="1" kern="0" dirty="0">
                <a:solidFill>
                  <a:prstClr val="white"/>
                </a:solidFill>
                <a:latin typeface="Calibri"/>
                <a:cs typeface="Calibri"/>
              </a:rPr>
            </a:br>
            <a:r>
              <a:rPr lang="en-GB" sz="2400" i="1" kern="0" dirty="0">
                <a:solidFill>
                  <a:srgbClr val="FF0000"/>
                </a:solidFill>
                <a:latin typeface="Calibri"/>
                <a:cs typeface="Calibri"/>
              </a:rPr>
              <a:t>Drug dosage for TPT according to body weight band</a:t>
            </a:r>
            <a:endParaRPr lang="en-US" sz="2400" kern="0" dirty="0">
              <a:solidFill>
                <a:srgbClr val="000000"/>
              </a:solidFill>
              <a:latin typeface="Calibri"/>
              <a:cs typeface="Calibri"/>
            </a:endParaRPr>
          </a:p>
        </p:txBody>
      </p:sp>
    </p:spTree>
    <p:extLst>
      <p:ext uri="{BB962C8B-B14F-4D97-AF65-F5344CB8AC3E}">
        <p14:creationId xmlns:p14="http://schemas.microsoft.com/office/powerpoint/2010/main" val="678823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6" name="TextBox 5">
            <a:extLst>
              <a:ext uri="{FF2B5EF4-FFF2-40B4-BE49-F238E27FC236}">
                <a16:creationId xmlns:a16="http://schemas.microsoft.com/office/drawing/2014/main" id="{CEA13051-B941-C937-C385-AE19A982D244}"/>
              </a:ext>
            </a:extLst>
          </p:cNvPr>
          <p:cNvSpPr txBox="1"/>
          <p:nvPr/>
        </p:nvSpPr>
        <p:spPr>
          <a:xfrm>
            <a:off x="9842216" y="394283"/>
            <a:ext cx="1902372" cy="830997"/>
          </a:xfrm>
          <a:prstGeom prst="rect">
            <a:avLst/>
          </a:prstGeom>
          <a:solidFill>
            <a:srgbClr val="FF0000"/>
          </a:solidFill>
        </p:spPr>
        <p:txBody>
          <a:bodyPr wrap="square">
            <a:spAutoFit/>
          </a:bodyPr>
          <a:lstStyle/>
          <a:p>
            <a:pPr algn="ctr"/>
            <a:r>
              <a:rPr lang="en-GB" sz="2400" b="1" dirty="0">
                <a:solidFill>
                  <a:schemeClr val="bg1"/>
                </a:solidFill>
                <a:effectLst/>
                <a:latin typeface="Calibri" panose="020F0502020204030204" pitchFamily="34" charset="0"/>
                <a:ea typeface="Segoe UI Light" panose="020B0502040204020203" pitchFamily="34" charset="0"/>
                <a:cs typeface="Segoe UI Light" panose="020B0502040204020203" pitchFamily="34" charset="0"/>
              </a:rPr>
              <a:t>different weight bands </a:t>
            </a:r>
            <a:endParaRPr lang="en-US" sz="2400" b="1" dirty="0">
              <a:solidFill>
                <a:schemeClr val="bg1"/>
              </a:solidFill>
            </a:endParaRPr>
          </a:p>
        </p:txBody>
      </p:sp>
      <p:pic>
        <p:nvPicPr>
          <p:cNvPr id="7" name="Picture 6">
            <a:extLst>
              <a:ext uri="{FF2B5EF4-FFF2-40B4-BE49-F238E27FC236}">
                <a16:creationId xmlns:a16="http://schemas.microsoft.com/office/drawing/2014/main" id="{33D3407E-B942-74EF-B739-7D550A815A0C}"/>
              </a:ext>
            </a:extLst>
          </p:cNvPr>
          <p:cNvPicPr>
            <a:picLocks noChangeAspect="1"/>
          </p:cNvPicPr>
          <p:nvPr/>
        </p:nvPicPr>
        <p:blipFill rotWithShape="1">
          <a:blip r:embed="rId3"/>
          <a:srcRect t="1651"/>
          <a:stretch/>
        </p:blipFill>
        <p:spPr>
          <a:xfrm>
            <a:off x="177151" y="1543574"/>
            <a:ext cx="11741339" cy="4437777"/>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41788199-DE05-C025-2B9E-384202A013AB}"/>
              </a:ext>
            </a:extLst>
          </p:cNvPr>
          <p:cNvSpPr/>
          <p:nvPr/>
        </p:nvSpPr>
        <p:spPr>
          <a:xfrm>
            <a:off x="246225" y="233052"/>
            <a:ext cx="8328046" cy="954107"/>
          </a:xfrm>
          <a:prstGeom prst="rect">
            <a:avLst/>
          </a:prstGeom>
        </p:spPr>
        <p:txBody>
          <a:bodyPr wrap="square" lIns="91440" tIns="45720" rIns="91440" bIns="45720" anchor="t">
            <a:spAutoFit/>
          </a:bodyPr>
          <a:lstStyle/>
          <a:p>
            <a:pPr marL="0" lvl="1">
              <a:defRPr/>
            </a:pPr>
            <a:r>
              <a:rPr lang="en-US" sz="3200" b="1" kern="0" dirty="0">
                <a:solidFill>
                  <a:prstClr val="white"/>
                </a:solidFill>
                <a:latin typeface="Calibri"/>
                <a:cs typeface="Calibri"/>
              </a:rPr>
              <a:t>Operational handbook (2) </a:t>
            </a:r>
            <a:br>
              <a:rPr lang="en-US" sz="3200" b="1" kern="0" dirty="0">
                <a:solidFill>
                  <a:prstClr val="white"/>
                </a:solidFill>
                <a:latin typeface="Calibri"/>
                <a:cs typeface="Calibri"/>
              </a:rPr>
            </a:br>
            <a:r>
              <a:rPr lang="en-GB" sz="2400" i="1" kern="0" dirty="0">
                <a:solidFill>
                  <a:srgbClr val="FF0000"/>
                </a:solidFill>
                <a:latin typeface="Calibri"/>
                <a:cs typeface="Calibri"/>
              </a:rPr>
              <a:t>Drug dosage for TPT according to body weight band</a:t>
            </a:r>
            <a:endParaRPr lang="en-US" sz="2400" kern="0" dirty="0">
              <a:solidFill>
                <a:srgbClr val="000000"/>
              </a:solidFill>
              <a:latin typeface="Calibri"/>
              <a:cs typeface="Calibri"/>
            </a:endParaRPr>
          </a:p>
        </p:txBody>
      </p:sp>
    </p:spTree>
    <p:extLst>
      <p:ext uri="{BB962C8B-B14F-4D97-AF65-F5344CB8AC3E}">
        <p14:creationId xmlns:p14="http://schemas.microsoft.com/office/powerpoint/2010/main" val="361803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pic>
        <p:nvPicPr>
          <p:cNvPr id="5" name="Picture 4">
            <a:extLst>
              <a:ext uri="{FF2B5EF4-FFF2-40B4-BE49-F238E27FC236}">
                <a16:creationId xmlns:a16="http://schemas.microsoft.com/office/drawing/2014/main" id="{857F5F84-3D1A-010E-E283-060EBE96537D}"/>
              </a:ext>
            </a:extLst>
          </p:cNvPr>
          <p:cNvPicPr>
            <a:picLocks noChangeAspect="1"/>
          </p:cNvPicPr>
          <p:nvPr/>
        </p:nvPicPr>
        <p:blipFill>
          <a:blip r:embed="rId3"/>
          <a:stretch>
            <a:fillRect/>
          </a:stretch>
        </p:blipFill>
        <p:spPr>
          <a:xfrm>
            <a:off x="1869046" y="1019049"/>
            <a:ext cx="7788662" cy="537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7EEB81B-1EBA-9555-241D-B2BD00D7493E}"/>
              </a:ext>
            </a:extLst>
          </p:cNvPr>
          <p:cNvSpPr/>
          <p:nvPr/>
        </p:nvSpPr>
        <p:spPr>
          <a:xfrm>
            <a:off x="2282228" y="1973476"/>
            <a:ext cx="4673375" cy="6258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F89D76-DF1F-33B9-6431-99AAFE0CAEB6}"/>
              </a:ext>
            </a:extLst>
          </p:cNvPr>
          <p:cNvSpPr/>
          <p:nvPr/>
        </p:nvSpPr>
        <p:spPr>
          <a:xfrm>
            <a:off x="6966931" y="3625835"/>
            <a:ext cx="1242121" cy="5178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E9C02E-538E-9EAD-DC7A-003114FF0FE7}"/>
              </a:ext>
            </a:extLst>
          </p:cNvPr>
          <p:cNvSpPr txBox="1"/>
          <p:nvPr/>
        </p:nvSpPr>
        <p:spPr>
          <a:xfrm>
            <a:off x="90183" y="245824"/>
            <a:ext cx="9422934" cy="830997"/>
          </a:xfrm>
          <a:prstGeom prst="rect">
            <a:avLst/>
          </a:prstGeom>
          <a:noFill/>
        </p:spPr>
        <p:txBody>
          <a:bodyPr wrap="square">
            <a:spAutoFit/>
          </a:bodyPr>
          <a:lstStyle/>
          <a:p>
            <a:r>
              <a:rPr lang="en-US" sz="2800" b="1" kern="0" dirty="0">
                <a:solidFill>
                  <a:prstClr val="white"/>
                </a:solidFill>
                <a:latin typeface="Calibri"/>
                <a:cs typeface="Calibri"/>
              </a:rPr>
              <a:t>Operational handbook (3) </a:t>
            </a:r>
          </a:p>
          <a:p>
            <a:r>
              <a:rPr lang="en-US" sz="2000" i="1" dirty="0">
                <a:solidFill>
                  <a:srgbClr val="FF0000"/>
                </a:solidFill>
                <a:effectLst/>
                <a:latin typeface="Calibri" panose="020F0502020204030204" pitchFamily="34" charset="0"/>
                <a:ea typeface="Segoe UI Light" panose="020B0502040204020203" pitchFamily="34" charset="0"/>
                <a:cs typeface="Segoe UI Light" panose="020B0502040204020203" pitchFamily="34" charset="0"/>
              </a:rPr>
              <a:t>Combined algorithm for screening and testing before TPT</a:t>
            </a:r>
            <a:endParaRPr lang="en-US" sz="2400" i="1" dirty="0">
              <a:solidFill>
                <a:srgbClr val="FF0000"/>
              </a:solidFill>
            </a:endParaRPr>
          </a:p>
        </p:txBody>
      </p:sp>
    </p:spTree>
    <p:extLst>
      <p:ext uri="{BB962C8B-B14F-4D97-AF65-F5344CB8AC3E}">
        <p14:creationId xmlns:p14="http://schemas.microsoft.com/office/powerpoint/2010/main" val="3169852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4" name="TextBox 3">
            <a:extLst>
              <a:ext uri="{FF2B5EF4-FFF2-40B4-BE49-F238E27FC236}">
                <a16:creationId xmlns:a16="http://schemas.microsoft.com/office/drawing/2014/main" id="{EACC6D57-D1F4-B1A5-EB39-501C0230C927}"/>
              </a:ext>
            </a:extLst>
          </p:cNvPr>
          <p:cNvSpPr txBox="1"/>
          <p:nvPr/>
        </p:nvSpPr>
        <p:spPr>
          <a:xfrm>
            <a:off x="0" y="217975"/>
            <a:ext cx="8952613" cy="907941"/>
          </a:xfrm>
          <a:prstGeom prst="rect">
            <a:avLst/>
          </a:prstGeom>
          <a:noFill/>
        </p:spPr>
        <p:txBody>
          <a:bodyPr wrap="square">
            <a:spAutoFit/>
          </a:bodyPr>
          <a:lstStyle/>
          <a:p>
            <a:pPr marL="74295" marR="292735">
              <a:spcAft>
                <a:spcPts val="600"/>
              </a:spcAft>
              <a:defRPr/>
            </a:pPr>
            <a:r>
              <a:rPr lang="en-US" sz="2800" b="1" kern="0" dirty="0">
                <a:solidFill>
                  <a:prstClr val="white"/>
                </a:solidFill>
                <a:latin typeface="Calibri"/>
                <a:cs typeface="Calibri"/>
              </a:rPr>
              <a:t>Operational handbook (4) </a:t>
            </a:r>
          </a:p>
          <a:p>
            <a:pPr marL="74295" marR="292735" lvl="0" indent="0" algn="l" defTabSz="914400" rtl="0" eaLnBrk="1" fontAlgn="auto" latinLnBrk="0" hangingPunct="1">
              <a:lnSpc>
                <a:spcPct val="100000"/>
              </a:lnSpc>
              <a:spcBef>
                <a:spcPts val="0"/>
              </a:spcBef>
              <a:spcAft>
                <a:spcPts val="600"/>
              </a:spcAft>
              <a:buClrTx/>
              <a:buSzTx/>
              <a:buFontTx/>
              <a:buNone/>
              <a:tabLst/>
              <a:defRPr/>
            </a:pPr>
            <a:r>
              <a:rPr kumimoji="0" lang="en-GB" sz="2000" b="1" i="1" u="none" strike="noStrike" kern="1200" cap="none" spc="0" normalizeH="0" baseline="0" noProof="0" dirty="0">
                <a:ln>
                  <a:noFill/>
                </a:ln>
                <a:solidFill>
                  <a:srgbClr val="FF0000"/>
                </a:solidFill>
                <a:effectLst/>
                <a:uLnTx/>
                <a:uFillTx/>
                <a:latin typeface="Calibri" panose="020F0502020204030204" pitchFamily="34" charset="0"/>
                <a:ea typeface="Trebuchet MS" panose="020B0603020202020204" pitchFamily="34" charset="0"/>
                <a:cs typeface="Trebuchet MS" panose="020B0603020202020204" pitchFamily="34" charset="0"/>
              </a:rPr>
              <a:t>Adverse events among people on TPT</a:t>
            </a:r>
            <a:endParaRPr kumimoji="0" lang="en-US" sz="2400" b="1" i="1"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6" name="TextBox 5">
            <a:extLst>
              <a:ext uri="{FF2B5EF4-FFF2-40B4-BE49-F238E27FC236}">
                <a16:creationId xmlns:a16="http://schemas.microsoft.com/office/drawing/2014/main" id="{6EF2FEB1-37A1-E8B3-08B5-15F3923462A3}"/>
              </a:ext>
            </a:extLst>
          </p:cNvPr>
          <p:cNvSpPr txBox="1"/>
          <p:nvPr/>
        </p:nvSpPr>
        <p:spPr>
          <a:xfrm>
            <a:off x="5676900" y="1313646"/>
            <a:ext cx="6419437" cy="4832092"/>
          </a:xfrm>
          <a:prstGeom prst="rect">
            <a:avLst/>
          </a:prstGeom>
          <a:noFill/>
          <a:ln w="28575">
            <a:solidFill>
              <a:srgbClr val="00B0F0"/>
            </a:solidFill>
          </a:ln>
        </p:spPr>
        <p:txBody>
          <a:bodyPr wrap="square"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Overall </a:t>
            </a: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weak documentation</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SR published in 2023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any adverse events 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grades 1 and 2 - 16.4% (8.7%; 28.7%)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grades 3 and 4 -2.4% (1.7%; 3.5%)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Children- very low incidence </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AEs (all TPT)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Pregnancy- low TPT discontinuation </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0.8% (0.2%; 3.3%).</a:t>
            </a:r>
            <a:endParaRPr kumimoji="0" lang="en-US" sz="2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High rate of </a:t>
            </a: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hepatotoxicity with 6H </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 9H (2–6%) </a:t>
            </a:r>
            <a:r>
              <a:rPr kumimoji="0" lang="en-GB" sz="2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(more in </a:t>
            </a:r>
            <a:r>
              <a:rPr kumimoji="0" lang="en-GB" sz="2200" b="1" i="0" u="sng"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slow acetylators</a:t>
            </a:r>
            <a:r>
              <a:rPr kumimoji="0" lang="en-GB" sz="2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Grade 3-4: </a:t>
            </a:r>
            <a:r>
              <a:rPr kumimoji="0" lang="en-GB" sz="2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elatively higher rates with 1HP, 3HP, 6H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Withdrawal due to adverse events: </a:t>
            </a:r>
            <a:r>
              <a:rPr kumimoji="0" lang="en-GB" sz="2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elatively higher rates with 6H or 9H, 3HR, 4R, 6Lfx (adults) and lower with 3HP, 1HP, 6 Lfx (children)</a:t>
            </a:r>
          </a:p>
        </p:txBody>
      </p:sp>
      <p:pic>
        <p:nvPicPr>
          <p:cNvPr id="7" name="Picture 6">
            <a:extLst>
              <a:ext uri="{FF2B5EF4-FFF2-40B4-BE49-F238E27FC236}">
                <a16:creationId xmlns:a16="http://schemas.microsoft.com/office/drawing/2014/main" id="{50AE9D9A-81B6-E249-EDDD-8487E49251A6}"/>
              </a:ext>
            </a:extLst>
          </p:cNvPr>
          <p:cNvPicPr>
            <a:picLocks noChangeAspect="1"/>
          </p:cNvPicPr>
          <p:nvPr/>
        </p:nvPicPr>
        <p:blipFill>
          <a:blip r:embed="rId3"/>
          <a:stretch>
            <a:fillRect/>
          </a:stretch>
        </p:blipFill>
        <p:spPr>
          <a:xfrm>
            <a:off x="55062" y="1202477"/>
            <a:ext cx="5490099" cy="4958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707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63A2138D-F561-7D2D-9B64-64D696552461}"/>
              </a:ext>
            </a:extLst>
          </p:cNvPr>
          <p:cNvSpPr txBox="1"/>
          <p:nvPr/>
        </p:nvSpPr>
        <p:spPr>
          <a:xfrm>
            <a:off x="8500218" y="1022066"/>
            <a:ext cx="9156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2024</a:t>
            </a:r>
          </a:p>
        </p:txBody>
      </p:sp>
      <p:sp>
        <p:nvSpPr>
          <p:cNvPr id="7" name="Rectangle 6">
            <a:extLst>
              <a:ext uri="{FF2B5EF4-FFF2-40B4-BE49-F238E27FC236}">
                <a16:creationId xmlns:a16="http://schemas.microsoft.com/office/drawing/2014/main" id="{FB6552B0-6F9A-018E-59BC-675901433377}"/>
              </a:ext>
            </a:extLst>
          </p:cNvPr>
          <p:cNvSpPr/>
          <p:nvPr/>
        </p:nvSpPr>
        <p:spPr>
          <a:xfrm>
            <a:off x="119336" y="1157228"/>
            <a:ext cx="7056784" cy="4694234"/>
          </a:xfrm>
          <a:prstGeom prst="rect">
            <a:avLst/>
          </a:prstGeom>
        </p:spPr>
        <p:txBody>
          <a:bodyPr wrap="square">
            <a:spAutoFit/>
          </a:bodyPr>
          <a:lstStyle/>
          <a:p>
            <a:pPr algn="just"/>
            <a:r>
              <a:rPr lang="en-US" sz="3200" dirty="0">
                <a:solidFill>
                  <a:srgbClr val="000000">
                    <a:lumMod val="95000"/>
                    <a:lumOff val="5000"/>
                  </a:srgbClr>
                </a:solidFill>
                <a:latin typeface="Calibri" panose="020F0502020204030204" pitchFamily="34" charset="0"/>
                <a:cs typeface="Calibri" panose="020F0502020204030204" pitchFamily="34" charset="0"/>
              </a:rPr>
              <a:t>21 recommendations on 4 critical steps of the TB preventive care cascade:</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Identify people at risk </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Screen for TB and rule out TB</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Test for TB infection</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Select TPT regimen</a:t>
            </a:r>
          </a:p>
          <a:p>
            <a:pPr marL="466725" algn="just">
              <a:lnSpc>
                <a:spcPct val="150000"/>
              </a:lnSpc>
            </a:pPr>
            <a:r>
              <a:rPr lang="en-US" sz="3200" kern="0" dirty="0">
                <a:latin typeface="Calibri" panose="020F0502020204030204" pitchFamily="34" charset="0"/>
                <a:cs typeface="Calibri" panose="020F0502020204030204" pitchFamily="34" charset="0"/>
              </a:rPr>
              <a:t>(Research gaps)</a:t>
            </a:r>
            <a:endParaRPr lang="en-GB" sz="3200" kern="0" dirty="0">
              <a:latin typeface="Calibri" panose="020F0502020204030204" pitchFamily="34" charset="0"/>
              <a:cs typeface="Calibri" panose="020F0502020204030204" pitchFamily="34" charset="0"/>
            </a:endParaRPr>
          </a:p>
        </p:txBody>
      </p:sp>
      <p:sp>
        <p:nvSpPr>
          <p:cNvPr id="9" name="Title 20">
            <a:extLst>
              <a:ext uri="{FF2B5EF4-FFF2-40B4-BE49-F238E27FC236}">
                <a16:creationId xmlns:a16="http://schemas.microsoft.com/office/drawing/2014/main" id="{8E034D9C-EDF6-9A91-1F11-D12C6CF6EEAD}"/>
              </a:ext>
            </a:extLst>
          </p:cNvPr>
          <p:cNvSpPr txBox="1">
            <a:spLocks/>
          </p:cNvSpPr>
          <p:nvPr/>
        </p:nvSpPr>
        <p:spPr>
          <a:xfrm>
            <a:off x="119336" y="279130"/>
            <a:ext cx="7262298" cy="47163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entury Gothic" panose="020B0502020202020204" pitchFamily="34" charset="0"/>
                <a:ea typeface="+mj-ea"/>
                <a:cs typeface="+mj-cs"/>
              </a:rPr>
              <a:t>Overview of guidelines</a:t>
            </a:r>
          </a:p>
        </p:txBody>
      </p:sp>
      <p:sp>
        <p:nvSpPr>
          <p:cNvPr id="5" name="TextBox 4">
            <a:extLst>
              <a:ext uri="{FF2B5EF4-FFF2-40B4-BE49-F238E27FC236}">
                <a16:creationId xmlns:a16="http://schemas.microsoft.com/office/drawing/2014/main" id="{EB21E838-3B3F-16A5-C66B-F605286D5C0A}"/>
              </a:ext>
            </a:extLst>
          </p:cNvPr>
          <p:cNvSpPr txBox="1"/>
          <p:nvPr/>
        </p:nvSpPr>
        <p:spPr>
          <a:xfrm>
            <a:off x="7432713" y="607396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lt"/>
                <a:cs typeface="Arial"/>
              </a:rPr>
              <a:t>https://tbksp.org/en/node/619</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17179CD7-51C1-5C7B-930E-83FC39813E39}"/>
              </a:ext>
            </a:extLst>
          </p:cNvPr>
          <p:cNvPicPr>
            <a:picLocks noChangeAspect="1"/>
          </p:cNvPicPr>
          <p:nvPr/>
        </p:nvPicPr>
        <p:blipFill>
          <a:blip r:embed="rId3"/>
          <a:stretch>
            <a:fillRect/>
          </a:stretch>
        </p:blipFill>
        <p:spPr>
          <a:xfrm>
            <a:off x="7432713" y="1433082"/>
            <a:ext cx="3151905" cy="4456562"/>
          </a:xfrm>
          <a:prstGeom prst="rect">
            <a:avLst/>
          </a:prstGeom>
        </p:spPr>
      </p:pic>
      <p:pic>
        <p:nvPicPr>
          <p:cNvPr id="12" name="Picture 11">
            <a:extLst>
              <a:ext uri="{FF2B5EF4-FFF2-40B4-BE49-F238E27FC236}">
                <a16:creationId xmlns:a16="http://schemas.microsoft.com/office/drawing/2014/main" id="{D51BD5FE-7C5B-2F8D-C7DC-99A7B3850DDD}"/>
              </a:ext>
            </a:extLst>
          </p:cNvPr>
          <p:cNvPicPr>
            <a:picLocks noChangeAspect="1"/>
          </p:cNvPicPr>
          <p:nvPr/>
        </p:nvPicPr>
        <p:blipFill>
          <a:blip r:embed="rId4"/>
          <a:stretch>
            <a:fillRect/>
          </a:stretch>
        </p:blipFill>
        <p:spPr>
          <a:xfrm>
            <a:off x="10584618" y="65903"/>
            <a:ext cx="1369731" cy="1369731"/>
          </a:xfrm>
          <a:prstGeom prst="rect">
            <a:avLst/>
          </a:prstGeom>
        </p:spPr>
      </p:pic>
    </p:spTree>
    <p:extLst>
      <p:ext uri="{BB962C8B-B14F-4D97-AF65-F5344CB8AC3E}">
        <p14:creationId xmlns:p14="http://schemas.microsoft.com/office/powerpoint/2010/main" val="803595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5" name="TextBox 4">
            <a:extLst>
              <a:ext uri="{FF2B5EF4-FFF2-40B4-BE49-F238E27FC236}">
                <a16:creationId xmlns:a16="http://schemas.microsoft.com/office/drawing/2014/main" id="{28A75B9E-0A88-AEB7-E52E-60E1301014F7}"/>
              </a:ext>
            </a:extLst>
          </p:cNvPr>
          <p:cNvSpPr txBox="1"/>
          <p:nvPr/>
        </p:nvSpPr>
        <p:spPr>
          <a:xfrm>
            <a:off x="274531" y="216572"/>
            <a:ext cx="8046710" cy="1077218"/>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(5)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panose="020F0502020204030204"/>
              </a:rPr>
              <a:t>How protective is TPT?</a:t>
            </a:r>
            <a:r>
              <a:rPr lang="en-US" sz="3200" i="0" dirty="0">
                <a:solidFill>
                  <a:srgbClr val="FF0000"/>
                </a:solidFill>
                <a:effectLst/>
                <a:latin typeface="Calibri"/>
                <a:cs typeface="Calibri"/>
              </a:rPr>
              <a:t>​</a:t>
            </a:r>
            <a:endParaRPr lang="en-US" sz="3200" dirty="0">
              <a:solidFill>
                <a:srgbClr val="FF0000"/>
              </a:solidFill>
              <a:latin typeface="Calibri"/>
              <a:cs typeface="Calibri"/>
            </a:endParaRPr>
          </a:p>
        </p:txBody>
      </p:sp>
      <p:sp>
        <p:nvSpPr>
          <p:cNvPr id="8" name="TextBox 7">
            <a:extLst>
              <a:ext uri="{FF2B5EF4-FFF2-40B4-BE49-F238E27FC236}">
                <a16:creationId xmlns:a16="http://schemas.microsoft.com/office/drawing/2014/main" id="{EC5058DD-4A7F-CEA1-FB0D-22A0234098A4}"/>
              </a:ext>
            </a:extLst>
          </p:cNvPr>
          <p:cNvSpPr txBox="1"/>
          <p:nvPr/>
        </p:nvSpPr>
        <p:spPr>
          <a:xfrm>
            <a:off x="274531" y="1313144"/>
            <a:ext cx="11413440" cy="4610365"/>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sz="2200" kern="0" dirty="0">
                <a:latin typeface="Calibri"/>
                <a:cs typeface="Calibri"/>
              </a:rPr>
              <a:t>Efficacy of isoniazid preventive treatment ranges from 60-90%</a:t>
            </a:r>
            <a:endParaRPr lang="en-GB"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1960s, Alaskan natives: IPT reduced TB incidence by about 55% over 6 years</a:t>
            </a:r>
            <a:endParaRPr lang="en-US"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1993-2007, various countries (Cochrane Review of 12 trials): TPT in people with HIV reduced risk of active TB by about one third. IPT and HR reduced mortality in people with HIV. </a:t>
            </a:r>
            <a:endParaRPr lang="en-US" sz="2200" kern="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200" kern="0" dirty="0">
                <a:latin typeface="Calibri"/>
                <a:cs typeface="Calibri"/>
              </a:rPr>
              <a:t>2003-2009, Brazil: 6H in TST+ people with HIV reduced TB risk for at least 7 years</a:t>
            </a:r>
            <a:endParaRPr lang="en-US"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2005+, SA gold mines: among HIV+ miners (high transmission / reinfection) TB incidence reduced by 58% while on 9H but risk quickly returned after stopping</a:t>
            </a:r>
            <a:endParaRPr lang="en-US"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2008-2015, Côte d’Ivoire: 6H reduced mortality by 37% (independent of ART and baseline CD4) and benefits sustained for at least 6 years after randomization</a:t>
            </a:r>
            <a:endParaRPr lang="en-US" sz="2200" kern="0" dirty="0">
              <a:latin typeface="Calibri"/>
              <a:ea typeface="Calibri"/>
              <a:cs typeface="Calibri"/>
            </a:endParaRPr>
          </a:p>
        </p:txBody>
      </p:sp>
      <p:pic>
        <p:nvPicPr>
          <p:cNvPr id="10" name="Picture 9">
            <a:extLst>
              <a:ext uri="{FF2B5EF4-FFF2-40B4-BE49-F238E27FC236}">
                <a16:creationId xmlns:a16="http://schemas.microsoft.com/office/drawing/2014/main" id="{04CA7909-E31D-B954-5AB2-053EDA09F549}"/>
              </a:ext>
            </a:extLst>
          </p:cNvPr>
          <p:cNvPicPr>
            <a:picLocks noChangeAspect="1"/>
          </p:cNvPicPr>
          <p:nvPr/>
        </p:nvPicPr>
        <p:blipFill>
          <a:blip r:embed="rId3"/>
          <a:stretch>
            <a:fillRect/>
          </a:stretch>
        </p:blipFill>
        <p:spPr>
          <a:xfrm>
            <a:off x="10924120" y="0"/>
            <a:ext cx="1194546" cy="1194546"/>
          </a:xfrm>
          <a:prstGeom prst="rect">
            <a:avLst/>
          </a:prstGeom>
        </p:spPr>
      </p:pic>
    </p:spTree>
    <p:extLst>
      <p:ext uri="{BB962C8B-B14F-4D97-AF65-F5344CB8AC3E}">
        <p14:creationId xmlns:p14="http://schemas.microsoft.com/office/powerpoint/2010/main" val="3034774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6" name="TextBox 5">
            <a:extLst>
              <a:ext uri="{FF2B5EF4-FFF2-40B4-BE49-F238E27FC236}">
                <a16:creationId xmlns:a16="http://schemas.microsoft.com/office/drawing/2014/main" id="{68BED9AD-E076-896E-081F-9FF259F0ED1C}"/>
              </a:ext>
            </a:extLst>
          </p:cNvPr>
          <p:cNvSpPr txBox="1"/>
          <p:nvPr/>
        </p:nvSpPr>
        <p:spPr>
          <a:xfrm>
            <a:off x="200736" y="1468872"/>
            <a:ext cx="11463402" cy="461036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cs typeface="Calibri"/>
              </a:rPr>
              <a:t>No evidence to date on the utility of repeated courses of TPT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alibri"/>
                <a:cs typeface="Calibri"/>
              </a:rPr>
              <a:t>A </a:t>
            </a:r>
            <a:r>
              <a:rPr lang="en-US" sz="2200" b="1" dirty="0">
                <a:solidFill>
                  <a:prstClr val="black"/>
                </a:solidFill>
                <a:latin typeface="Calibri"/>
                <a:cs typeface="Calibri"/>
              </a:rPr>
              <a:t>repeat course </a:t>
            </a:r>
            <a:r>
              <a:rPr lang="en-US" sz="2200" dirty="0">
                <a:solidFill>
                  <a:prstClr val="black"/>
                </a:solidFill>
                <a:latin typeface="Calibri"/>
                <a:cs typeface="Calibri"/>
              </a:rPr>
              <a:t>of TPT may be considered among people with or without HIV following a fresh exposure to an </a:t>
            </a:r>
            <a:r>
              <a:rPr lang="en-US" sz="2200" b="1" dirty="0">
                <a:solidFill>
                  <a:prstClr val="black"/>
                </a:solidFill>
                <a:latin typeface="Calibri"/>
                <a:cs typeface="Calibri"/>
              </a:rPr>
              <a:t>infectious TB patient </a:t>
            </a:r>
            <a:r>
              <a:rPr lang="en-US" sz="2200" dirty="0">
                <a:solidFill>
                  <a:prstClr val="black"/>
                </a:solidFill>
                <a:latin typeface="Calibri"/>
                <a:cs typeface="Calibri"/>
              </a:rPr>
              <a:t>based on clinical judgement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alibri"/>
                <a:cs typeface="Calibri"/>
              </a:rPr>
              <a:t>In high TB transmission settings, WHO </a:t>
            </a:r>
            <a:r>
              <a:rPr lang="en-US" sz="2200" dirty="0">
                <a:latin typeface="Calibri"/>
                <a:cs typeface="Calibri"/>
              </a:rPr>
              <a:t>recommends </a:t>
            </a:r>
            <a:r>
              <a:rPr lang="en-US" sz="2200" b="1" dirty="0">
                <a:latin typeface="Calibri"/>
                <a:cs typeface="Calibri"/>
              </a:rPr>
              <a:t>36 H </a:t>
            </a:r>
            <a:r>
              <a:rPr lang="en-US" sz="2200" dirty="0">
                <a:latin typeface="Calibri"/>
                <a:cs typeface="Calibri"/>
              </a:rPr>
              <a:t>(proxy </a:t>
            </a:r>
            <a:r>
              <a:rPr lang="en-US" sz="2200" dirty="0">
                <a:solidFill>
                  <a:prstClr val="black"/>
                </a:solidFill>
                <a:latin typeface="Calibri"/>
                <a:cs typeface="Calibri"/>
              </a:rPr>
              <a:t>for life long) for people with HIV</a:t>
            </a:r>
            <a:endParaRPr lang="en-US" sz="2200" dirty="0">
              <a:solidFill>
                <a:prstClr val="black"/>
              </a:solidFill>
              <a:latin typeface="Calibri"/>
              <a:ea typeface="Calibri"/>
              <a:cs typeface="Calibri"/>
            </a:endParaRPr>
          </a:p>
          <a:p>
            <a:pPr marL="285750" indent="-285750">
              <a:lnSpc>
                <a:spcPct val="150000"/>
              </a:lnSpc>
              <a:buFont typeface="Arial" panose="020B0604020202020204" pitchFamily="34" charset="0"/>
              <a:buChar char="•"/>
              <a:defRPr/>
            </a:pPr>
            <a:r>
              <a:rPr kumimoji="0" lang="en-US" sz="2200" i="0" u="none" strike="noStrike" kern="1200" cap="none" spc="0" normalizeH="0" baseline="0" noProof="0" dirty="0">
                <a:ln>
                  <a:noFill/>
                </a:ln>
                <a:effectLst/>
                <a:uLnTx/>
                <a:uFillTx/>
                <a:latin typeface="Calibri"/>
                <a:cs typeface="Calibri"/>
              </a:rPr>
              <a:t>The </a:t>
            </a:r>
            <a:r>
              <a:rPr kumimoji="0" lang="en-US" sz="2200" b="1" i="0" u="none" strike="noStrike" kern="1200" cap="none" spc="0" normalizeH="0" baseline="0" noProof="0" dirty="0">
                <a:ln>
                  <a:noFill/>
                </a:ln>
                <a:effectLst/>
                <a:uLnTx/>
                <a:uFillTx/>
                <a:latin typeface="Calibri"/>
                <a:cs typeface="Calibri"/>
              </a:rPr>
              <a:t>WHIP3TB trial among people with HIV </a:t>
            </a:r>
            <a:r>
              <a:rPr kumimoji="0" lang="en-US" sz="2200" b="0" i="0" u="none" strike="noStrike" kern="1200" cap="none" spc="0" normalizeH="0" baseline="0" noProof="0" dirty="0">
                <a:ln>
                  <a:noFill/>
                </a:ln>
                <a:solidFill>
                  <a:prstClr val="black"/>
                </a:solidFill>
                <a:effectLst/>
                <a:uLnTx/>
                <a:uFillTx/>
                <a:latin typeface="Calibri"/>
                <a:cs typeface="Calibri"/>
              </a:rPr>
              <a:t>on ART (2019), compared the effectiveness of 3HP given once (N=1802) or twice within 14 months (N=1808) </a:t>
            </a:r>
            <a:r>
              <a:rPr kumimoji="0" lang="en-US" sz="2200" i="0" u="none" strike="noStrike" kern="1200" cap="none" spc="0" normalizeH="0" baseline="0" noProof="0" dirty="0">
                <a:ln>
                  <a:noFill/>
                </a:ln>
                <a:solidFill>
                  <a:prstClr val="black"/>
                </a:solidFill>
                <a:effectLst/>
                <a:uLnTx/>
                <a:uFillTx/>
                <a:latin typeface="Calibri"/>
                <a:cs typeface="Calibri"/>
              </a:rPr>
              <a:t>as against </a:t>
            </a:r>
            <a:r>
              <a:rPr kumimoji="0" lang="en-US" sz="2200" b="0" i="0" u="none" strike="noStrike" kern="1200" cap="none" spc="0" normalizeH="0" baseline="0" noProof="0" dirty="0">
                <a:ln>
                  <a:noFill/>
                </a:ln>
                <a:solidFill>
                  <a:prstClr val="black"/>
                </a:solidFill>
                <a:effectLst/>
                <a:uLnTx/>
                <a:uFillTx/>
                <a:latin typeface="Calibri"/>
                <a:cs typeface="Calibri"/>
              </a:rPr>
              <a:t>one course of 6H (N=404)</a:t>
            </a:r>
            <a:endParaRPr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800100" lvl="1" indent="-342900">
              <a:lnSpc>
                <a:spcPct val="150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a:ea typeface="Calibri"/>
                <a:cs typeface="Calibri"/>
              </a:rPr>
              <a:t>Treatment completion was better with 3HP</a:t>
            </a:r>
            <a:r>
              <a:rPr lang="en-US" sz="2200" dirty="0">
                <a:solidFill>
                  <a:prstClr val="black"/>
                </a:solidFill>
                <a:latin typeface="Calibri"/>
                <a:ea typeface="Calibri"/>
                <a:cs typeface="Calibri"/>
              </a:rPr>
              <a:t> </a:t>
            </a:r>
            <a:endParaRPr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800100" lvl="1" indent="-342900">
              <a:lnSpc>
                <a:spcPct val="150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a:ea typeface="Calibri"/>
                <a:cs typeface="Calibri"/>
              </a:rPr>
              <a:t>24 months follow-up showed </a:t>
            </a:r>
            <a:r>
              <a:rPr kumimoji="0" lang="en-US" sz="2200" b="1" i="0" u="none" strike="noStrike" kern="1200" cap="none" spc="0" normalizeH="0" baseline="0" noProof="0" dirty="0">
                <a:ln>
                  <a:noFill/>
                </a:ln>
                <a:solidFill>
                  <a:prstClr val="black"/>
                </a:solidFill>
                <a:effectLst/>
                <a:uLnTx/>
                <a:uFillTx/>
                <a:latin typeface="Calibri"/>
                <a:ea typeface="Calibri"/>
                <a:cs typeface="Calibri"/>
              </a:rPr>
              <a:t>similar rates </a:t>
            </a:r>
            <a:r>
              <a:rPr kumimoji="0" lang="en-US" sz="2200" b="0" i="0" u="none" strike="noStrike" kern="1200" cap="none" spc="0" normalizeH="0" baseline="0" noProof="0" dirty="0">
                <a:ln>
                  <a:noFill/>
                </a:ln>
                <a:solidFill>
                  <a:prstClr val="black"/>
                </a:solidFill>
                <a:effectLst/>
                <a:uLnTx/>
                <a:uFillTx/>
                <a:latin typeface="Calibri"/>
                <a:ea typeface="Calibri"/>
                <a:cs typeface="Calibri"/>
              </a:rPr>
              <a:t>of incidence of TB, rifampicin-resistant TB and mortality between those receiving </a:t>
            </a:r>
            <a:r>
              <a:rPr kumimoji="0" lang="en-US" sz="2200" b="1" i="0" u="none" strike="noStrike" kern="1200" cap="none" spc="0" normalizeH="0" baseline="0" noProof="0" dirty="0">
                <a:ln>
                  <a:noFill/>
                </a:ln>
                <a:solidFill>
                  <a:prstClr val="black"/>
                </a:solidFill>
                <a:effectLst/>
                <a:uLnTx/>
                <a:uFillTx/>
                <a:latin typeface="Calibri"/>
                <a:ea typeface="Calibri"/>
                <a:cs typeface="Calibri"/>
              </a:rPr>
              <a:t>3HP once or twice</a:t>
            </a:r>
            <a:endParaRPr lang="en-US" sz="22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5" name="TextBox 4">
            <a:extLst>
              <a:ext uri="{FF2B5EF4-FFF2-40B4-BE49-F238E27FC236}">
                <a16:creationId xmlns:a16="http://schemas.microsoft.com/office/drawing/2014/main" id="{FCD178D2-3BDA-5AEB-82B8-2BB10B36088E}"/>
              </a:ext>
            </a:extLst>
          </p:cNvPr>
          <p:cNvSpPr txBox="1"/>
          <p:nvPr/>
        </p:nvSpPr>
        <p:spPr>
          <a:xfrm>
            <a:off x="202612" y="216570"/>
            <a:ext cx="10667447" cy="1077218"/>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(6)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kumimoji="0" lang="en-US" sz="2400" i="1" u="none" strike="noStrike" kern="1200" cap="none" spc="0" normalizeH="0" baseline="0" noProof="0" dirty="0">
                <a:ln>
                  <a:noFill/>
                </a:ln>
                <a:solidFill>
                  <a:srgbClr val="FF0000"/>
                </a:solidFill>
                <a:effectLst/>
                <a:uLnTx/>
                <a:uFillTx/>
                <a:latin typeface="Calibri"/>
                <a:cs typeface="Calibri"/>
              </a:rPr>
              <a:t>Do we need to repeat or restart TPT</a:t>
            </a:r>
            <a:r>
              <a:rPr lang="en-US" sz="2400" i="1" dirty="0">
                <a:solidFill>
                  <a:srgbClr val="FF0000"/>
                </a:solidFill>
                <a:latin typeface="Calibri"/>
                <a:cs typeface="Calibri"/>
              </a:rPr>
              <a:t>?</a:t>
            </a:r>
            <a:r>
              <a:rPr lang="en-US" sz="3200" i="0" dirty="0">
                <a:solidFill>
                  <a:srgbClr val="FF0000"/>
                </a:solidFill>
                <a:effectLst/>
                <a:latin typeface="Calibri"/>
                <a:cs typeface="Calibri"/>
              </a:rPr>
              <a:t>​</a:t>
            </a:r>
            <a:endParaRPr lang="en-US" sz="3200" dirty="0">
              <a:solidFill>
                <a:srgbClr val="FF0000"/>
              </a:solidFill>
              <a:latin typeface="Calibri"/>
              <a:cs typeface="Calibri"/>
            </a:endParaRPr>
          </a:p>
        </p:txBody>
      </p:sp>
    </p:spTree>
    <p:extLst>
      <p:ext uri="{BB962C8B-B14F-4D97-AF65-F5344CB8AC3E}">
        <p14:creationId xmlns:p14="http://schemas.microsoft.com/office/powerpoint/2010/main" val="3153398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8" name="TextBox 7">
            <a:extLst>
              <a:ext uri="{FF2B5EF4-FFF2-40B4-BE49-F238E27FC236}">
                <a16:creationId xmlns:a16="http://schemas.microsoft.com/office/drawing/2014/main" id="{AC7021D7-36DB-C0B0-1E07-45C9B25D3B42}"/>
              </a:ext>
            </a:extLst>
          </p:cNvPr>
          <p:cNvSpPr txBox="1"/>
          <p:nvPr/>
        </p:nvSpPr>
        <p:spPr>
          <a:xfrm>
            <a:off x="99246" y="1275234"/>
            <a:ext cx="11668141" cy="3109313"/>
          </a:xfrm>
          <a:prstGeom prst="rect">
            <a:avLst/>
          </a:prstGeom>
          <a:noFill/>
        </p:spPr>
        <p:txBody>
          <a:bodyPr wrap="square">
            <a:spAutoFit/>
          </a:bodyPr>
          <a:lstStyle/>
          <a:p>
            <a:pPr marL="0" marR="0">
              <a:lnSpc>
                <a:spcPct val="150000"/>
              </a:lnSpc>
              <a:spcBef>
                <a:spcPts val="0"/>
              </a:spcBef>
              <a:spcAft>
                <a:spcPts val="0"/>
              </a:spcAft>
            </a:pPr>
            <a:r>
              <a:rPr lang="en-ZA" sz="2000" b="1" dirty="0">
                <a:highlight>
                  <a:srgbClr val="C0C0C0"/>
                </a:highlight>
                <a:latin typeface="Calibri" panose="020F0502020204030204" pitchFamily="34" charset="0"/>
                <a:cs typeface="Times New Roman" panose="02020603050405020304" pitchFamily="18" charset="0"/>
              </a:rPr>
              <a:t>Systematic review (den Boon S et al; 2016):</a:t>
            </a:r>
          </a:p>
          <a:p>
            <a:pPr marL="0" marR="0">
              <a:lnSpc>
                <a:spcPct val="150000"/>
              </a:lnSpc>
              <a:spcBef>
                <a:spcPts val="0"/>
              </a:spcBef>
              <a:spcAft>
                <a:spcPts val="0"/>
              </a:spcAft>
            </a:pPr>
            <a:r>
              <a:rPr lang="en-ZA" sz="2000" i="1" dirty="0">
                <a:effectLst/>
                <a:latin typeface="Calibri" panose="020F0502020204030204" pitchFamily="34" charset="0"/>
                <a:ea typeface="Calibri" panose="020F0502020204030204" pitchFamily="34" charset="0"/>
                <a:cs typeface="Times New Roman" panose="02020603050405020304" pitchFamily="18" charset="0"/>
              </a:rPr>
              <a:t>6 RCTs of </a:t>
            </a:r>
            <a:r>
              <a:rPr lang="en-ZA" sz="2000" b="1" i="1" dirty="0">
                <a:effectLst/>
                <a:latin typeface="Calibri" panose="020F0502020204030204" pitchFamily="34" charset="0"/>
                <a:ea typeface="Calibri" panose="020F0502020204030204" pitchFamily="34" charset="0"/>
                <a:cs typeface="Times New Roman" panose="02020603050405020304" pitchFamily="18" charset="0"/>
              </a:rPr>
              <a:t>rifamycin based TPT </a:t>
            </a:r>
            <a:r>
              <a:rPr lang="en-ZA" sz="2000" i="1" dirty="0">
                <a:effectLst/>
                <a:latin typeface="Calibri" panose="020F0502020204030204" pitchFamily="34" charset="0"/>
                <a:ea typeface="Calibri" panose="020F0502020204030204" pitchFamily="34" charset="0"/>
                <a:cs typeface="Times New Roman" panose="02020603050405020304" pitchFamily="18" charset="0"/>
              </a:rPr>
              <a:t>vs active control or placebo</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Only 6 (0.09%) rifampicin resistant cases in 6808 individuals receiving rifamycin based TPT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1 (0.01%) rifampicin resistant case among 7415 individuals  receiving alternative regimens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RR = 3.45, (95%CI 0.72–16.56; P = 0.12)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50000"/>
              </a:lnSpc>
              <a:spcBef>
                <a:spcPts val="0"/>
              </a:spcBef>
              <a:spcAft>
                <a:spcPts val="0"/>
              </a:spcAft>
            </a:pPr>
            <a:r>
              <a:rPr lang="en-ZA" sz="2000" i="1" dirty="0">
                <a:effectLst/>
                <a:latin typeface="Calibri" panose="020F0502020204030204" pitchFamily="34" charset="0"/>
                <a:ea typeface="Calibri" panose="020F0502020204030204" pitchFamily="34" charset="0"/>
                <a:cs typeface="Times New Roman" panose="02020603050405020304" pitchFamily="18" charset="0"/>
              </a:rPr>
              <a:t>3 studies of </a:t>
            </a:r>
            <a:r>
              <a:rPr lang="en-ZA" sz="2000" b="1" i="1" dirty="0">
                <a:effectLst/>
                <a:latin typeface="Calibri" panose="020F0502020204030204" pitchFamily="34" charset="0"/>
                <a:ea typeface="Calibri" panose="020F0502020204030204" pitchFamily="34" charset="0"/>
                <a:cs typeface="Times New Roman" panose="02020603050405020304" pitchFamily="18" charset="0"/>
              </a:rPr>
              <a:t>intermittent rifamycin </a:t>
            </a:r>
            <a:r>
              <a:rPr lang="en-ZA" sz="2000" i="1" dirty="0">
                <a:effectLst/>
                <a:latin typeface="Calibri" panose="020F0502020204030204" pitchFamily="34" charset="0"/>
                <a:ea typeface="Calibri" panose="020F0502020204030204" pitchFamily="34" charset="0"/>
                <a:cs typeface="Times New Roman" panose="02020603050405020304" pitchFamily="18" charset="0"/>
              </a:rPr>
              <a:t>based TPT vs active control or placebo</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3 cases of rifampicin resistance in 4673 individuals on rifamycin-containing TPT regimens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1 case with rifampicin resistance in 4427 in control regimens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3" descr="metaanalb">
            <a:extLst>
              <a:ext uri="{FF2B5EF4-FFF2-40B4-BE49-F238E27FC236}">
                <a16:creationId xmlns:a16="http://schemas.microsoft.com/office/drawing/2014/main" id="{4C0F71B5-A147-0CC0-962D-7F413B5482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877058" y="4439981"/>
            <a:ext cx="3310955" cy="2285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Arrow: Right 11">
            <a:extLst>
              <a:ext uri="{FF2B5EF4-FFF2-40B4-BE49-F238E27FC236}">
                <a16:creationId xmlns:a16="http://schemas.microsoft.com/office/drawing/2014/main" id="{B86739F1-523E-A60B-CEC8-EDD687FA8769}"/>
              </a:ext>
            </a:extLst>
          </p:cNvPr>
          <p:cNvSpPr/>
          <p:nvPr/>
        </p:nvSpPr>
        <p:spPr>
          <a:xfrm>
            <a:off x="5449784" y="5206616"/>
            <a:ext cx="1292431" cy="692727"/>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27C9373-EFF4-5A88-C824-E5F04E9E7C28}"/>
              </a:ext>
            </a:extLst>
          </p:cNvPr>
          <p:cNvSpPr txBox="1"/>
          <p:nvPr/>
        </p:nvSpPr>
        <p:spPr>
          <a:xfrm>
            <a:off x="99246" y="4389118"/>
            <a:ext cx="6111432" cy="165968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SzPct val="80000"/>
              <a:tabLst/>
              <a:defRPr/>
            </a:pPr>
            <a:r>
              <a:rPr lang="en-ZA" sz="2000" b="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Systematic review (</a:t>
            </a:r>
            <a:r>
              <a:rPr lang="en-ZA" sz="2000" b="1" err="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Balcells</a:t>
            </a:r>
            <a:r>
              <a:rPr lang="en-ZA" sz="2000" b="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ME et al; 2006): </a:t>
            </a:r>
          </a:p>
          <a:p>
            <a:pPr marR="0" lvl="0" algn="l" defTabSz="914400" rtl="0" eaLnBrk="1" fontAlgn="auto" latinLnBrk="0" hangingPunct="1">
              <a:lnSpc>
                <a:spcPct val="100000"/>
              </a:lnSpc>
              <a:spcBef>
                <a:spcPts val="0"/>
              </a:spcBef>
              <a:spcAft>
                <a:spcPts val="0"/>
              </a:spcAft>
              <a:buSzPct val="80000"/>
              <a:tabLst/>
              <a:defRPr/>
            </a:pPr>
            <a:r>
              <a:rPr lang="en-ZA" sz="2000">
                <a:effectLst/>
                <a:latin typeface="Calibri" panose="020F0502020204030204" pitchFamily="34" charset="0"/>
                <a:ea typeface="Calibri" panose="020F0502020204030204" pitchFamily="34" charset="0"/>
                <a:cs typeface="Times New Roman" panose="02020603050405020304" pitchFamily="18" charset="0"/>
              </a:rPr>
              <a:t>data </a:t>
            </a:r>
            <a:r>
              <a:rPr kumimoji="0" lang="en-US" altLang="en-US" sz="2000" i="0" strike="noStrike" kern="1200" cap="none" spc="0" normalizeH="0" baseline="0" noProof="0">
                <a:ln>
                  <a:noFill/>
                </a:ln>
                <a:effectLst/>
                <a:uLnTx/>
                <a:uFillTx/>
                <a:latin typeface="Calibri" panose="020F0502020204030204" pitchFamily="34" charset="0"/>
                <a:ea typeface="+mn-ea"/>
                <a:cs typeface="Calibri" panose="020F0502020204030204" pitchFamily="34" charset="0"/>
              </a:rPr>
              <a:t>published since 1951, 13 studies, IPT = 18095, controls  = 17,985</a:t>
            </a:r>
          </a:p>
          <a:p>
            <a:pPr marL="285750" indent="-285750" fontAlgn="base">
              <a:lnSpc>
                <a:spcPct val="107000"/>
              </a:lnSpc>
              <a:buSzPct val="80000"/>
              <a:buFont typeface="Arial" panose="020B0604020202020204" pitchFamily="34" charset="0"/>
              <a:buChar char="•"/>
              <a:tabLst>
                <a:tab pos="457200" algn="l"/>
              </a:tabLst>
              <a:defRPr/>
            </a:pPr>
            <a:r>
              <a:rPr lang="en-US" altLang="en-US" sz="2000">
                <a:latin typeface="Calibri" panose="020F0502020204030204" pitchFamily="34" charset="0"/>
                <a:cs typeface="Times New Roman" panose="02020603050405020304" pitchFamily="18" charset="0"/>
              </a:rPr>
              <a:t>RR of resistance 1.45 (95% CI 0.85 – 2.47)</a:t>
            </a:r>
          </a:p>
          <a:p>
            <a:pPr marL="285750" indent="-285750" fontAlgn="base">
              <a:lnSpc>
                <a:spcPct val="107000"/>
              </a:lnSpc>
              <a:buSzPct val="80000"/>
              <a:buFont typeface="Arial" panose="020B0604020202020204" pitchFamily="34" charset="0"/>
              <a:buChar char="•"/>
              <a:tabLst>
                <a:tab pos="457200" algn="l"/>
              </a:tabLst>
              <a:defRPr/>
            </a:pPr>
            <a:r>
              <a:rPr lang="en-US" altLang="en-US" sz="2000">
                <a:latin typeface="Calibri" panose="020F0502020204030204" pitchFamily="34" charset="0"/>
                <a:cs typeface="Times New Roman" panose="02020603050405020304" pitchFamily="18" charset="0"/>
              </a:rPr>
              <a:t>Similar results when stratified by HIV</a:t>
            </a:r>
            <a:endParaRPr lang="en-ZA" sz="200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FA7AD45-6603-2F02-2556-F7A7B79C0928}"/>
              </a:ext>
            </a:extLst>
          </p:cNvPr>
          <p:cNvSpPr txBox="1"/>
          <p:nvPr/>
        </p:nvSpPr>
        <p:spPr>
          <a:xfrm>
            <a:off x="202612" y="211184"/>
            <a:ext cx="10759914" cy="954107"/>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(7)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Does TPT fuel emergence of drug resistance?</a:t>
            </a:r>
            <a:endParaRPr lang="en-US" sz="3200" i="1" dirty="0">
              <a:solidFill>
                <a:srgbClr val="FF0000"/>
              </a:solidFill>
              <a:latin typeface="Calibri"/>
              <a:cs typeface="Calibri"/>
            </a:endParaRPr>
          </a:p>
        </p:txBody>
      </p:sp>
    </p:spTree>
    <p:extLst>
      <p:ext uri="{BB962C8B-B14F-4D97-AF65-F5344CB8AC3E}">
        <p14:creationId xmlns:p14="http://schemas.microsoft.com/office/powerpoint/2010/main" val="1710880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4" name="TextBox 3">
            <a:extLst>
              <a:ext uri="{FF2B5EF4-FFF2-40B4-BE49-F238E27FC236}">
                <a16:creationId xmlns:a16="http://schemas.microsoft.com/office/drawing/2014/main" id="{05E1327C-8275-2451-57BB-795E6F603387}"/>
              </a:ext>
            </a:extLst>
          </p:cNvPr>
          <p:cNvSpPr txBox="1"/>
          <p:nvPr/>
        </p:nvSpPr>
        <p:spPr>
          <a:xfrm>
            <a:off x="149290" y="1183308"/>
            <a:ext cx="11793894" cy="4950073"/>
          </a:xfrm>
          <a:prstGeom prst="rect">
            <a:avLst/>
          </a:prstGeom>
          <a:noFill/>
        </p:spPr>
        <p:txBody>
          <a:bodyPr wrap="square" lIns="91440" tIns="45720" rIns="91440" bIns="45720" anchor="t">
            <a:spAutoFit/>
          </a:bodyPr>
          <a:lstStyle/>
          <a:p>
            <a:pPr defTabSz="685800">
              <a:spcBef>
                <a:spcPts val="750"/>
              </a:spcBef>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Systematic review for the 2020 WHO guidelines showed</a:t>
            </a:r>
            <a:r>
              <a:rPr lang="en-US" sz="2000" dirty="0">
                <a:solidFill>
                  <a:sysClr val="windowText" lastClr="000000"/>
                </a:solidFill>
                <a:latin typeface="Calibri" panose="020F0502020204030204"/>
              </a:rPr>
              <a:t> </a:t>
            </a:r>
            <a:endParaRPr lang="en-US" sz="2000" b="0" i="0" u="none" strike="noStrike" kern="1200" cap="none" spc="0" normalizeH="0" baseline="0" noProof="0" dirty="0">
              <a:ln>
                <a:noFill/>
              </a:ln>
              <a:solidFill>
                <a:sysClr val="windowText" lastClr="000000"/>
              </a:solidFill>
              <a:effectLst/>
              <a:uLnTx/>
              <a:uFillTx/>
              <a:latin typeface="Calibri" panose="020F0502020204030204"/>
              <a:ea typeface="Calibri"/>
              <a:cs typeface="Calibri"/>
            </a:endParaRPr>
          </a:p>
          <a:p>
            <a:pPr marL="171450" indent="-171450" defTabSz="685800">
              <a:spcBef>
                <a:spcPts val="750"/>
              </a:spcBef>
              <a:buFont typeface="Arial" panose="020B0604020202020204" pitchFamily="34" charset="0"/>
              <a:buChar char="•"/>
              <a:defRPr/>
            </a:pPr>
            <a:r>
              <a:rPr lang="en-US" sz="2000" dirty="0">
                <a:solidFill>
                  <a:sysClr val="windowText" lastClr="000000"/>
                </a:solidFill>
                <a:latin typeface="Calibri" panose="020F0502020204030204"/>
              </a:rPr>
              <a:t>No association of IPT with adverse pregnancy outcomes (foetal or neonatal death, prematurity, low birth weight, congenital anomaly) across different studies </a:t>
            </a:r>
            <a:endParaRPr lang="en-US" sz="2000" dirty="0">
              <a:solidFill>
                <a:sysClr val="windowText" lastClr="000000"/>
              </a:solidFill>
              <a:latin typeface="Calibri" panose="020F0502020204030204"/>
              <a:cs typeface="Calibri"/>
            </a:endParaRPr>
          </a:p>
          <a:p>
            <a:pPr marL="171450" indent="-171450" defTabSz="685800">
              <a:spcBef>
                <a:spcPts val="750"/>
              </a:spcBef>
              <a:buFont typeface="Arial" panose="020B0604020202020204" pitchFamily="34" charset="0"/>
              <a:buChar char="•"/>
              <a:defRPr/>
            </a:pPr>
            <a:r>
              <a:rPr lang="en-US" sz="2000" dirty="0">
                <a:solidFill>
                  <a:sysClr val="windowText" lastClr="000000"/>
                </a:solidFill>
                <a:latin typeface="Calibri" panose="020F0502020204030204"/>
              </a:rPr>
              <a:t>No increase in risks for maternal hepatotoxicity, grade 3 or 4 events or death</a:t>
            </a:r>
          </a:p>
          <a:p>
            <a:pPr marL="171450" indent="-171450" defTabSz="685800">
              <a:spcBef>
                <a:spcPts val="750"/>
              </a:spcBef>
              <a:buFont typeface="Arial" panose="020B0604020202020204" pitchFamily="34" charset="0"/>
              <a:buChar char="•"/>
              <a:defRPr/>
            </a:pPr>
            <a:r>
              <a:rPr lang="en-GB" sz="2000" dirty="0">
                <a:latin typeface="Calibri" panose="020F0502020204030204" pitchFamily="34" charset="0"/>
                <a:ea typeface="Calibri" panose="020F0502020204030204" pitchFamily="34" charset="0"/>
                <a:cs typeface="Times New Roman" panose="02020603050405020304" pitchFamily="18" charset="0"/>
              </a:rPr>
              <a:t>Limited data on 3HP use (</a:t>
            </a:r>
            <a:r>
              <a:rPr lang="en-GB" sz="2000" b="1" dirty="0">
                <a:latin typeface="Calibri" panose="020F0502020204030204" pitchFamily="34" charset="0"/>
                <a:cs typeface="Segoe UI Light" panose="020B0502040204020203" pitchFamily="34" charset="0"/>
              </a:rPr>
              <a:t>DOLPHIN MOMs)</a:t>
            </a:r>
          </a:p>
          <a:p>
            <a:pPr defTabSz="685800">
              <a:spcBef>
                <a:spcPts val="750"/>
              </a:spcBef>
              <a:defRPr/>
            </a:pPr>
            <a:endParaRPr lang="en-US" sz="900" b="1" dirty="0">
              <a:solidFill>
                <a:sysClr val="windowText" lastClr="000000"/>
              </a:solidFill>
              <a:latin typeface="Calibri" panose="020F0502020204030204"/>
              <a:cs typeface="Calibri"/>
            </a:endParaRPr>
          </a:p>
          <a:p>
            <a:pPr defTabSz="685800">
              <a:spcBef>
                <a:spcPts val="750"/>
              </a:spcBef>
              <a:defRPr/>
            </a:pPr>
            <a:r>
              <a:rPr lang="en-US" sz="2000" b="1" dirty="0">
                <a:solidFill>
                  <a:sysClr val="windowText" lastClr="000000"/>
                </a:solidFill>
                <a:latin typeface="Calibri" panose="020F0502020204030204"/>
              </a:rPr>
              <a:t>Therefore, </a:t>
            </a:r>
            <a:endParaRPr lang="en-US" sz="2000" b="1" dirty="0">
              <a:solidFill>
                <a:sysClr val="windowText" lastClr="000000"/>
              </a:solidFill>
              <a:latin typeface="Calibri" panose="020F0502020204030204"/>
              <a:ea typeface="Calibri"/>
              <a:cs typeface="Calibri"/>
            </a:endParaRPr>
          </a:p>
          <a:p>
            <a:pPr marL="171450" indent="-171450" defTabSz="685800">
              <a:spcBef>
                <a:spcPts val="750"/>
              </a:spcBef>
              <a:buFont typeface="Arial" panose="020B0604020202020204" pitchFamily="34" charset="0"/>
              <a:buChar char="•"/>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Pregnancy does not disqualify women living with HIV </a:t>
            </a:r>
            <a:r>
              <a:rPr lang="en-US" sz="2000" dirty="0">
                <a:solidFill>
                  <a:sysClr val="windowText" lastClr="000000"/>
                </a:solidFill>
                <a:latin typeface="Calibri" panose="020F0502020204030204"/>
              </a:rPr>
              <a:t>from TPT or require systematic deferral of TPT to the postpartum period</a:t>
            </a:r>
            <a:endParaRPr lang="en-US" sz="2000" b="1" dirty="0">
              <a:solidFill>
                <a:sysClr val="windowText" lastClr="000000"/>
              </a:solidFill>
              <a:latin typeface="Calibri" panose="020F0502020204030204"/>
              <a:cs typeface="Calibri"/>
            </a:endParaRPr>
          </a:p>
          <a:p>
            <a:pPr marL="171450" indent="-171450" defTabSz="685800">
              <a:spcBef>
                <a:spcPts val="750"/>
              </a:spcBef>
              <a:buFont typeface="Arial,Sans-Serif" panose="020B0604020202020204" pitchFamily="34" charset="0"/>
              <a:buChar char="•"/>
              <a:defRPr/>
            </a:pPr>
            <a:r>
              <a:rPr lang="en-US" sz="2000" dirty="0">
                <a:solidFill>
                  <a:sysClr val="windowText" lastClr="000000"/>
                </a:solidFill>
                <a:latin typeface="Calibri" panose="020F0502020204030204"/>
              </a:rPr>
              <a:t>TPT can be started either in the antenatal or postnatal periods with due clinical care</a:t>
            </a:r>
            <a:endParaRPr lang="en-US" sz="2000" dirty="0">
              <a:solidFill>
                <a:sysClr val="windowText" lastClr="000000"/>
              </a:solidFill>
            </a:endParaRPr>
          </a:p>
          <a:p>
            <a:pPr marL="171450" indent="-171450" defTabSz="685800">
              <a:spcBef>
                <a:spcPts val="750"/>
              </a:spcBef>
              <a:buFont typeface="Arial,Sans-Serif" panose="020B0604020202020204" pitchFamily="34" charset="0"/>
              <a:buChar char="•"/>
              <a:defRPr/>
            </a:pPr>
            <a:r>
              <a:rPr lang="en-US" sz="2000" b="1" dirty="0">
                <a:solidFill>
                  <a:sysClr val="windowText" lastClr="000000"/>
                </a:solidFill>
                <a:latin typeface="Calibri" panose="020F0502020204030204"/>
              </a:rPr>
              <a:t>Vitamin B6 supplementation </a:t>
            </a:r>
            <a:r>
              <a:rPr lang="en-US" sz="2000" dirty="0">
                <a:solidFill>
                  <a:sysClr val="windowText" lastClr="000000"/>
                </a:solidFill>
                <a:latin typeface="Calibri" panose="020F0502020204030204"/>
              </a:rPr>
              <a:t>should be given routinely to pregnant and breastfeeding women on TPT</a:t>
            </a:r>
            <a:endParaRPr lang="en-US" sz="2000" dirty="0">
              <a:solidFill>
                <a:sysClr val="windowText" lastClr="000000"/>
              </a:solidFill>
              <a:latin typeface="Calibri" panose="020F0502020204030204"/>
              <a:ea typeface="Calibri"/>
              <a:cs typeface="Calibri"/>
            </a:endParaRPr>
          </a:p>
          <a:p>
            <a:pPr marL="171450" indent="-171450" defTabSz="685800">
              <a:spcBef>
                <a:spcPts val="750"/>
              </a:spcBef>
              <a:buFont typeface="Arial,Sans-Serif" panose="020B0604020202020204" pitchFamily="34" charset="0"/>
              <a:buChar char="•"/>
              <a:defRPr/>
            </a:pPr>
            <a:r>
              <a:rPr lang="en-US" sz="2000" b="1" dirty="0">
                <a:solidFill>
                  <a:sysClr val="windowText" lastClr="000000"/>
                </a:solidFill>
                <a:latin typeface="Calibri" panose="020F0502020204030204"/>
              </a:rPr>
              <a:t>6 months triple pill combination of H + Cotrimoxazole + B6 </a:t>
            </a:r>
            <a:r>
              <a:rPr lang="en-US" sz="2000" dirty="0">
                <a:solidFill>
                  <a:sysClr val="windowText" lastClr="000000"/>
                </a:solidFill>
                <a:latin typeface="Calibri" panose="020F0502020204030204"/>
              </a:rPr>
              <a:t>may be preferred in pregnant women with HIV</a:t>
            </a:r>
            <a:endParaRPr lang="en-US" sz="2000" dirty="0">
              <a:solidFill>
                <a:sysClr val="windowText" lastClr="000000"/>
              </a:solidFill>
              <a:latin typeface="Calibri" panose="020F0502020204030204"/>
              <a:cs typeface="Calibri"/>
            </a:endParaRPr>
          </a:p>
          <a:p>
            <a:pPr marL="171450" indent="-171450" defTabSz="685800">
              <a:spcBef>
                <a:spcPts val="750"/>
              </a:spcBef>
              <a:buFont typeface="Arial" panose="020B0604020202020204" pitchFamily="34" charset="0"/>
              <a:buChar char="•"/>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Routine</a:t>
            </a:r>
            <a:r>
              <a:rPr lang="en-US" sz="2000" b="1" dirty="0">
                <a:solidFill>
                  <a:sysClr val="windowText" lastClr="000000"/>
                </a:solidFill>
                <a:latin typeface="Calibri" panose="020F0502020204030204"/>
              </a:rPr>
              <a:t> liver function testing</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en-US" sz="2000" b="1" dirty="0">
                <a:solidFill>
                  <a:sysClr val="windowText" lastClr="000000"/>
                </a:solidFill>
                <a:latin typeface="Calibri" panose="020F0502020204030204"/>
              </a:rPr>
              <a:t>is not</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indicated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unless there are other hazards</a:t>
            </a:r>
          </a:p>
        </p:txBody>
      </p:sp>
      <p:sp>
        <p:nvSpPr>
          <p:cNvPr id="5" name="TextBox 4">
            <a:extLst>
              <a:ext uri="{FF2B5EF4-FFF2-40B4-BE49-F238E27FC236}">
                <a16:creationId xmlns:a16="http://schemas.microsoft.com/office/drawing/2014/main" id="{617F95FF-39DF-22D6-81C8-1B1B3479049A}"/>
              </a:ext>
            </a:extLst>
          </p:cNvPr>
          <p:cNvSpPr txBox="1"/>
          <p:nvPr/>
        </p:nvSpPr>
        <p:spPr>
          <a:xfrm>
            <a:off x="202612" y="211184"/>
            <a:ext cx="10759914" cy="954107"/>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(8)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solidFill>
                  <a:srgbClr val="FF0000"/>
                </a:solidFill>
                <a:latin typeface="Calibri"/>
                <a:cs typeface="Calibri"/>
              </a:rPr>
              <a:t>Is TPT</a:t>
            </a:r>
            <a:r>
              <a:rPr kumimoji="0" lang="en-US" sz="2400" i="1" u="none" strike="noStrike" kern="1200" cap="none" spc="0" normalizeH="0" baseline="0" noProof="0" dirty="0">
                <a:ln>
                  <a:noFill/>
                </a:ln>
                <a:solidFill>
                  <a:srgbClr val="FF0000"/>
                </a:solidFill>
                <a:effectLst/>
                <a:uLnTx/>
                <a:uFillTx/>
                <a:latin typeface="Calibri"/>
                <a:cs typeface="Calibri"/>
              </a:rPr>
              <a:t> </a:t>
            </a:r>
            <a:r>
              <a:rPr lang="en-US" sz="2400" i="1" dirty="0">
                <a:solidFill>
                  <a:srgbClr val="FF0000"/>
                </a:solidFill>
                <a:latin typeface="Calibri"/>
                <a:cs typeface="Calibri"/>
              </a:rPr>
              <a:t>recommended in</a:t>
            </a:r>
            <a:r>
              <a:rPr kumimoji="0" lang="en-US" sz="2400" i="1" u="none" strike="noStrike" kern="1200" cap="none" spc="0" normalizeH="0" baseline="0" noProof="0" dirty="0">
                <a:ln>
                  <a:noFill/>
                </a:ln>
                <a:solidFill>
                  <a:srgbClr val="FF0000"/>
                </a:solidFill>
                <a:effectLst/>
                <a:uLnTx/>
                <a:uFillTx/>
                <a:latin typeface="Calibri"/>
                <a:cs typeface="Calibri"/>
              </a:rPr>
              <a:t> pregnancy</a:t>
            </a:r>
            <a:r>
              <a:rPr lang="en-US" sz="2400" i="1" dirty="0">
                <a:solidFill>
                  <a:srgbClr val="FF0000"/>
                </a:solidFill>
                <a:latin typeface="Calibri"/>
                <a:cs typeface="Calibri"/>
              </a:rPr>
              <a:t>?</a:t>
            </a:r>
            <a:endParaRPr lang="en-US" sz="3200" i="1" dirty="0">
              <a:solidFill>
                <a:srgbClr val="FF0000"/>
              </a:solidFill>
              <a:latin typeface="Calibri"/>
              <a:cs typeface="Calibri"/>
            </a:endParaRPr>
          </a:p>
        </p:txBody>
      </p:sp>
    </p:spTree>
    <p:extLst>
      <p:ext uri="{BB962C8B-B14F-4D97-AF65-F5344CB8AC3E}">
        <p14:creationId xmlns:p14="http://schemas.microsoft.com/office/powerpoint/2010/main" val="357724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5" name="TextBox 4">
            <a:extLst>
              <a:ext uri="{FF2B5EF4-FFF2-40B4-BE49-F238E27FC236}">
                <a16:creationId xmlns:a16="http://schemas.microsoft.com/office/drawing/2014/main" id="{7C7AA2F7-D141-5340-50C0-A80C4A742596}"/>
              </a:ext>
            </a:extLst>
          </p:cNvPr>
          <p:cNvSpPr txBox="1"/>
          <p:nvPr/>
        </p:nvSpPr>
        <p:spPr>
          <a:xfrm>
            <a:off x="282248" y="1287626"/>
            <a:ext cx="11559207" cy="4549835"/>
          </a:xfrm>
          <a:prstGeom prst="rect">
            <a:avLst/>
          </a:prstGeom>
          <a:noFill/>
        </p:spPr>
        <p:txBody>
          <a:bodyPr wrap="square" lIns="91440" tIns="45720" rIns="91440" bIns="45720" anchor="t">
            <a:spAutoFit/>
          </a:bodyPr>
          <a:lstStyle/>
          <a:p>
            <a:pPr marL="514350" indent="-514350">
              <a:lnSpc>
                <a:spcPct val="150000"/>
              </a:lnSpc>
              <a:spcBef>
                <a:spcPct val="0"/>
              </a:spcBef>
              <a:buFont typeface="+mj-lt"/>
              <a:buAutoNum type="arabicPeriod"/>
              <a:defRPr/>
            </a:pPr>
            <a:r>
              <a:rPr lang="en-US" sz="2800" dirty="0">
                <a:latin typeface="Calibri"/>
                <a:cs typeface="Calibri"/>
              </a:rPr>
              <a:t>How many people are at risk and could benefit from TPT/DR-TPT?</a:t>
            </a:r>
            <a:endParaRPr lang="en-US" sz="2000" dirty="0">
              <a:latin typeface="Calibri"/>
              <a:cs typeface="Calibri"/>
            </a:endParaRP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How many at-risk people were evaluated for TB disease or infection?</a:t>
            </a: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How many of those eligible started TPT</a:t>
            </a:r>
            <a:r>
              <a:rPr lang="en-US" sz="2800" dirty="0">
                <a:latin typeface="Calibri"/>
                <a:cs typeface="Calibri"/>
              </a:rPr>
              <a:t>/DR-TPT</a:t>
            </a:r>
            <a:r>
              <a:rPr lang="en-US" sz="2800" dirty="0">
                <a:latin typeface="Calibri" panose="020F0502020204030204" pitchFamily="34" charset="0"/>
                <a:cs typeface="Calibri" panose="020F0502020204030204" pitchFamily="34" charset="0"/>
              </a:rPr>
              <a:t>?</a:t>
            </a: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What were the main reasons for those eligible who did not initiate TPT?</a:t>
            </a:r>
            <a:endParaRPr lang="en-US" sz="2800" dirty="0">
              <a:solidFill>
                <a:srgbClr val="000000"/>
              </a:solidFill>
              <a:latin typeface="Calibri" panose="020F0502020204030204" pitchFamily="34" charset="0"/>
              <a:cs typeface="Calibri" panose="020F0502020204030204" pitchFamily="34" charset="0"/>
            </a:endParaRP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How many of those initiating TPT</a:t>
            </a:r>
            <a:r>
              <a:rPr lang="en-US" sz="2800" dirty="0">
                <a:latin typeface="Calibri"/>
                <a:cs typeface="Calibri"/>
              </a:rPr>
              <a:t>/DR-TPT</a:t>
            </a:r>
            <a:r>
              <a:rPr lang="en-US" sz="2800" dirty="0">
                <a:latin typeface="Calibri" panose="020F0502020204030204" pitchFamily="34" charset="0"/>
                <a:cs typeface="Calibri" panose="020F0502020204030204" pitchFamily="34" charset="0"/>
              </a:rPr>
              <a:t> completed it?</a:t>
            </a: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For those who did not complete TPT</a:t>
            </a:r>
            <a:r>
              <a:rPr lang="en-US" sz="2800" dirty="0">
                <a:latin typeface="Calibri"/>
                <a:cs typeface="Calibri"/>
              </a:rPr>
              <a:t>/DR-TPT</a:t>
            </a:r>
            <a:r>
              <a:rPr lang="en-US" sz="2800" dirty="0">
                <a:latin typeface="Calibri" panose="020F0502020204030204" pitchFamily="34" charset="0"/>
                <a:cs typeface="Calibri" panose="020F0502020204030204" pitchFamily="34" charset="0"/>
              </a:rPr>
              <a:t> what were the main reasons (e.g., adverse drug reaction monitoring and management) ?</a:t>
            </a:r>
            <a:endParaRPr lang="en-US" sz="2400" dirty="0">
              <a:solidFill>
                <a:srgbClr val="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DDBF0EA-5C8D-5F27-6B0A-76B60A12552E}"/>
              </a:ext>
            </a:extLst>
          </p:cNvPr>
          <p:cNvSpPr txBox="1"/>
          <p:nvPr/>
        </p:nvSpPr>
        <p:spPr>
          <a:xfrm>
            <a:off x="202612" y="211184"/>
            <a:ext cx="11707140" cy="954107"/>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(9)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lang="en-GB" sz="2400" i="1" dirty="0">
                <a:solidFill>
                  <a:srgbClr val="FF0000"/>
                </a:solidFill>
                <a:latin typeface="Calibri"/>
                <a:cs typeface="Calibri"/>
              </a:rPr>
              <a:t>Which elements to record for the monitoring of TPT activities?</a:t>
            </a:r>
            <a:endParaRPr lang="en-US" sz="3200" i="1" dirty="0">
              <a:solidFill>
                <a:srgbClr val="FF0000"/>
              </a:solidFill>
              <a:latin typeface="Calibri"/>
              <a:cs typeface="Calibri"/>
            </a:endParaRPr>
          </a:p>
        </p:txBody>
      </p:sp>
    </p:spTree>
    <p:extLst>
      <p:ext uri="{BB962C8B-B14F-4D97-AF65-F5344CB8AC3E}">
        <p14:creationId xmlns:p14="http://schemas.microsoft.com/office/powerpoint/2010/main" val="83282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grpSp>
        <p:nvGrpSpPr>
          <p:cNvPr id="7" name="Group 6">
            <a:extLst>
              <a:ext uri="{FF2B5EF4-FFF2-40B4-BE49-F238E27FC236}">
                <a16:creationId xmlns:a16="http://schemas.microsoft.com/office/drawing/2014/main" id="{FBEE2828-9D0F-D945-D929-67B0E5179910}"/>
              </a:ext>
            </a:extLst>
          </p:cNvPr>
          <p:cNvGrpSpPr/>
          <p:nvPr/>
        </p:nvGrpSpPr>
        <p:grpSpPr>
          <a:xfrm>
            <a:off x="558128" y="320973"/>
            <a:ext cx="11442711" cy="5760063"/>
            <a:chOff x="558128" y="320973"/>
            <a:chExt cx="11442711" cy="5760063"/>
          </a:xfrm>
        </p:grpSpPr>
        <p:pic>
          <p:nvPicPr>
            <p:cNvPr id="8" name="Picture 7">
              <a:extLst>
                <a:ext uri="{FF2B5EF4-FFF2-40B4-BE49-F238E27FC236}">
                  <a16:creationId xmlns:a16="http://schemas.microsoft.com/office/drawing/2014/main" id="{E9F54BDA-5E59-C5C1-D359-0304B3823EAA}"/>
                </a:ext>
              </a:extLst>
            </p:cNvPr>
            <p:cNvPicPr>
              <a:picLocks noChangeAspect="1"/>
            </p:cNvPicPr>
            <p:nvPr/>
          </p:nvPicPr>
          <p:blipFill rotWithShape="1">
            <a:blip r:embed="rId3"/>
            <a:srcRect l="247" t="9976" r="-247" b="-1"/>
            <a:stretch/>
          </p:blipFill>
          <p:spPr>
            <a:xfrm>
              <a:off x="558128" y="799650"/>
              <a:ext cx="10378066" cy="5281386"/>
            </a:xfrm>
            <a:prstGeom prst="rect">
              <a:avLst/>
            </a:prstGeom>
          </p:spPr>
        </p:pic>
        <p:pic>
          <p:nvPicPr>
            <p:cNvPr id="10" name="Picture 9">
              <a:extLst>
                <a:ext uri="{FF2B5EF4-FFF2-40B4-BE49-F238E27FC236}">
                  <a16:creationId xmlns:a16="http://schemas.microsoft.com/office/drawing/2014/main" id="{01856A6F-1CD4-FDAC-2FDA-2EB7F44B9412}"/>
                </a:ext>
              </a:extLst>
            </p:cNvPr>
            <p:cNvPicPr>
              <a:picLocks noChangeAspect="1"/>
            </p:cNvPicPr>
            <p:nvPr/>
          </p:nvPicPr>
          <p:blipFill>
            <a:blip r:embed="rId4"/>
            <a:stretch>
              <a:fillRect/>
            </a:stretch>
          </p:blipFill>
          <p:spPr>
            <a:xfrm>
              <a:off x="7234302" y="3613652"/>
              <a:ext cx="4766537" cy="2467384"/>
            </a:xfrm>
            <a:prstGeom prst="rect">
              <a:avLst/>
            </a:prstGeom>
          </p:spPr>
        </p:pic>
        <p:pic>
          <p:nvPicPr>
            <p:cNvPr id="12" name="Picture 11">
              <a:extLst>
                <a:ext uri="{FF2B5EF4-FFF2-40B4-BE49-F238E27FC236}">
                  <a16:creationId xmlns:a16="http://schemas.microsoft.com/office/drawing/2014/main" id="{D77494E8-FBA1-C569-5FDB-FAB72D1B33B6}"/>
                </a:ext>
              </a:extLst>
            </p:cNvPr>
            <p:cNvPicPr>
              <a:picLocks noChangeAspect="1"/>
            </p:cNvPicPr>
            <p:nvPr/>
          </p:nvPicPr>
          <p:blipFill>
            <a:blip r:embed="rId5"/>
            <a:stretch>
              <a:fillRect/>
            </a:stretch>
          </p:blipFill>
          <p:spPr>
            <a:xfrm>
              <a:off x="10302835" y="320973"/>
              <a:ext cx="1560230" cy="2997052"/>
            </a:xfrm>
            <a:prstGeom prst="rect">
              <a:avLst/>
            </a:prstGeom>
          </p:spPr>
        </p:pic>
        <p:pic>
          <p:nvPicPr>
            <p:cNvPr id="13" name="Picture 12">
              <a:extLst>
                <a:ext uri="{FF2B5EF4-FFF2-40B4-BE49-F238E27FC236}">
                  <a16:creationId xmlns:a16="http://schemas.microsoft.com/office/drawing/2014/main" id="{C87E5AD0-0864-7A76-F9A7-0EAC4DFD918D}"/>
                </a:ext>
              </a:extLst>
            </p:cNvPr>
            <p:cNvPicPr>
              <a:picLocks noChangeAspect="1"/>
            </p:cNvPicPr>
            <p:nvPr/>
          </p:nvPicPr>
          <p:blipFill>
            <a:blip r:embed="rId6"/>
            <a:stretch>
              <a:fillRect/>
            </a:stretch>
          </p:blipFill>
          <p:spPr>
            <a:xfrm>
              <a:off x="8658224" y="353871"/>
              <a:ext cx="1657065" cy="3007267"/>
            </a:xfrm>
            <a:prstGeom prst="rect">
              <a:avLst/>
            </a:prstGeom>
          </p:spPr>
        </p:pic>
      </p:grpSp>
      <p:sp>
        <p:nvSpPr>
          <p:cNvPr id="14" name="Rectangle 13">
            <a:extLst>
              <a:ext uri="{FF2B5EF4-FFF2-40B4-BE49-F238E27FC236}">
                <a16:creationId xmlns:a16="http://schemas.microsoft.com/office/drawing/2014/main" id="{A627B7B0-890D-4350-037F-EB4D5C0F4498}"/>
              </a:ext>
            </a:extLst>
          </p:cNvPr>
          <p:cNvSpPr/>
          <p:nvPr/>
        </p:nvSpPr>
        <p:spPr>
          <a:xfrm>
            <a:off x="167640" y="164433"/>
            <a:ext cx="10657184" cy="646331"/>
          </a:xfrm>
          <a:prstGeom prst="rect">
            <a:avLst/>
          </a:prstGeom>
        </p:spPr>
        <p:txBody>
          <a:bodyPr wrap="square" anchor="ctr" anchorCtr="0">
            <a:spAutoFit/>
          </a:bodyPr>
          <a:lstStyle/>
          <a:p>
            <a:r>
              <a:rPr lang="en-US" sz="3600" b="1" dirty="0">
                <a:solidFill>
                  <a:schemeClr val="bg1"/>
                </a:solidFill>
                <a:cs typeface="Calibri" panose="020F0502020204030204"/>
              </a:rPr>
              <a:t>Prevent TB application</a:t>
            </a:r>
          </a:p>
        </p:txBody>
      </p:sp>
      <p:pic>
        <p:nvPicPr>
          <p:cNvPr id="15" name="Picture 14">
            <a:extLst>
              <a:ext uri="{FF2B5EF4-FFF2-40B4-BE49-F238E27FC236}">
                <a16:creationId xmlns:a16="http://schemas.microsoft.com/office/drawing/2014/main" id="{C0DBC85F-B0B5-149E-D499-35B5589F215A}"/>
              </a:ext>
            </a:extLst>
          </p:cNvPr>
          <p:cNvPicPr>
            <a:picLocks noChangeAspect="1"/>
          </p:cNvPicPr>
          <p:nvPr/>
        </p:nvPicPr>
        <p:blipFill>
          <a:blip r:embed="rId7"/>
          <a:stretch>
            <a:fillRect/>
          </a:stretch>
        </p:blipFill>
        <p:spPr>
          <a:xfrm>
            <a:off x="27496" y="2410275"/>
            <a:ext cx="1876425" cy="3648075"/>
          </a:xfrm>
          <a:prstGeom prst="rect">
            <a:avLst/>
          </a:prstGeom>
        </p:spPr>
      </p:pic>
      <p:sp>
        <p:nvSpPr>
          <p:cNvPr id="16" name="TextBox 15">
            <a:extLst>
              <a:ext uri="{FF2B5EF4-FFF2-40B4-BE49-F238E27FC236}">
                <a16:creationId xmlns:a16="http://schemas.microsoft.com/office/drawing/2014/main" id="{A46B31A4-7DAD-917D-0390-5E8272C52D26}"/>
              </a:ext>
            </a:extLst>
          </p:cNvPr>
          <p:cNvSpPr txBox="1"/>
          <p:nvPr/>
        </p:nvSpPr>
        <p:spPr>
          <a:xfrm>
            <a:off x="1903921" y="6004638"/>
            <a:ext cx="6105236" cy="338554"/>
          </a:xfrm>
          <a:prstGeom prst="rect">
            <a:avLst/>
          </a:prstGeom>
          <a:noFill/>
        </p:spPr>
        <p:txBody>
          <a:bodyPr wrap="square">
            <a:spAutoFit/>
          </a:bodyPr>
          <a:lstStyle/>
          <a:p>
            <a:r>
              <a:rPr lang="en-GB" sz="1600" dirty="0">
                <a:hlinkClick r:id="rId8"/>
              </a:rPr>
              <a:t>https://www.who.int/activities/preventing-tb#app</a:t>
            </a:r>
            <a:r>
              <a:rPr lang="en-GB" sz="1600" dirty="0"/>
              <a:t> </a:t>
            </a:r>
          </a:p>
        </p:txBody>
      </p:sp>
      <p:pic>
        <p:nvPicPr>
          <p:cNvPr id="18" name="Picture 17">
            <a:extLst>
              <a:ext uri="{FF2B5EF4-FFF2-40B4-BE49-F238E27FC236}">
                <a16:creationId xmlns:a16="http://schemas.microsoft.com/office/drawing/2014/main" id="{71CCCF01-015C-86F2-BD40-28B9FF739492}"/>
              </a:ext>
            </a:extLst>
          </p:cNvPr>
          <p:cNvPicPr>
            <a:picLocks noChangeAspect="1"/>
          </p:cNvPicPr>
          <p:nvPr/>
        </p:nvPicPr>
        <p:blipFill>
          <a:blip r:embed="rId9"/>
          <a:stretch>
            <a:fillRect/>
          </a:stretch>
        </p:blipFill>
        <p:spPr>
          <a:xfrm>
            <a:off x="2004078" y="3775292"/>
            <a:ext cx="1876425" cy="1876425"/>
          </a:xfrm>
          <a:prstGeom prst="rect">
            <a:avLst/>
          </a:prstGeom>
        </p:spPr>
      </p:pic>
    </p:spTree>
    <p:extLst>
      <p:ext uri="{BB962C8B-B14F-4D97-AF65-F5344CB8AC3E}">
        <p14:creationId xmlns:p14="http://schemas.microsoft.com/office/powerpoint/2010/main" val="2324810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14" name="Rectangle 13">
            <a:extLst>
              <a:ext uri="{FF2B5EF4-FFF2-40B4-BE49-F238E27FC236}">
                <a16:creationId xmlns:a16="http://schemas.microsoft.com/office/drawing/2014/main" id="{A627B7B0-890D-4350-037F-EB4D5C0F4498}"/>
              </a:ext>
            </a:extLst>
          </p:cNvPr>
          <p:cNvSpPr/>
          <p:nvPr/>
        </p:nvSpPr>
        <p:spPr>
          <a:xfrm>
            <a:off x="167640" y="225988"/>
            <a:ext cx="10657184" cy="523220"/>
          </a:xfrm>
          <a:prstGeom prst="rect">
            <a:avLst/>
          </a:prstGeom>
        </p:spPr>
        <p:txBody>
          <a:bodyPr wrap="square" lIns="91440" tIns="45720" rIns="91440" bIns="45720" anchor="ctr" anchorCtr="0">
            <a:spAutoFit/>
          </a:bodyPr>
          <a:lstStyle/>
          <a:p>
            <a:r>
              <a:rPr lang="en-US" sz="2800" b="1" dirty="0">
                <a:solidFill>
                  <a:schemeClr val="bg1"/>
                </a:solidFill>
                <a:latin typeface="Calibri" panose="020F0502020204030204" pitchFamily="34" charset="0"/>
                <a:cs typeface="Calibri" panose="020F0502020204030204" pitchFamily="34" charset="0"/>
              </a:rPr>
              <a:t>Main Messages</a:t>
            </a:r>
          </a:p>
        </p:txBody>
      </p:sp>
      <p:sp>
        <p:nvSpPr>
          <p:cNvPr id="4" name="Content Placeholder 4">
            <a:extLst>
              <a:ext uri="{FF2B5EF4-FFF2-40B4-BE49-F238E27FC236}">
                <a16:creationId xmlns:a16="http://schemas.microsoft.com/office/drawing/2014/main" id="{00218CDB-FAD4-C395-6180-CE1947942E2F}"/>
              </a:ext>
            </a:extLst>
          </p:cNvPr>
          <p:cNvSpPr txBox="1">
            <a:spLocks/>
          </p:cNvSpPr>
          <p:nvPr/>
        </p:nvSpPr>
        <p:spPr bwMode="auto">
          <a:xfrm>
            <a:off x="149289" y="1055461"/>
            <a:ext cx="11899836" cy="4983389"/>
          </a:xfrm>
          <a:prstGeom prst="rect">
            <a:avLst/>
          </a:prstGeom>
          <a:noFill/>
          <a:ln w="38100">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Char char="•"/>
            </a:pPr>
            <a:r>
              <a:rPr lang="en-GB" sz="2400" dirty="0">
                <a:solidFill>
                  <a:schemeClr val="tx1">
                    <a:lumMod val="95000"/>
                    <a:lumOff val="5000"/>
                  </a:schemeClr>
                </a:solidFill>
                <a:latin typeface="Calibri" panose="020F0502020204030204" pitchFamily="34" charset="0"/>
                <a:ea typeface="Calibri"/>
                <a:cs typeface="Calibri" panose="020F0502020204030204" pitchFamily="34" charset="0"/>
              </a:rPr>
              <a:t>TPT is effective and safe. There is no evidence that it favours the emergence of drug resistance.</a:t>
            </a: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TPT complements other preventive measures and active TB case finding.</a:t>
            </a: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There is a need to expand TPT coverage for people at risk, including,  household contacts aged 5 years and older and contacts of DR-TB patients.</a:t>
            </a:r>
            <a:endParaRPr lang="en-US" dirty="0">
              <a:latin typeface="Calibri" panose="020F0502020204030204" pitchFamily="34" charset="0"/>
              <a:cs typeface="Calibri" panose="020F0502020204030204" pitchFamily="34" charset="0"/>
            </a:endParaRP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Chest X-ray can rule out TB more effectively and digital radiography and computer-aided detection make this more feasible. Similarly, CRP and WHO-recommended Rapid Diagnostics may be used when available.</a:t>
            </a: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Antigen-based tests for TB infection offer an alternative tool to scale up testing.</a:t>
            </a:r>
          </a:p>
          <a:p>
            <a:pPr marL="514350" indent="-514350">
              <a:buFont typeface="Arial"/>
              <a:buChar char="•"/>
            </a:pPr>
            <a:r>
              <a:rPr lang="en-GB" sz="2400" dirty="0">
                <a:solidFill>
                  <a:schemeClr val="tx1">
                    <a:lumMod val="95000"/>
                    <a:lumOff val="5000"/>
                  </a:schemeClr>
                </a:solidFill>
                <a:latin typeface="Calibri" panose="020F0502020204030204" pitchFamily="34" charset="0"/>
                <a:ea typeface="Calibri"/>
                <a:cs typeface="Calibri" panose="020F0502020204030204" pitchFamily="34" charset="0"/>
              </a:rPr>
              <a:t>Different TPT regimens offer more choices, including shorter ones that are safer and easier to complete and Levofloxacin for contacts of DR-TPT.</a:t>
            </a:r>
            <a:endParaRPr lang="en-GB" dirty="0">
              <a:solidFill>
                <a:schemeClr val="tx1">
                  <a:lumMod val="95000"/>
                  <a:lumOff val="5000"/>
                </a:schemeClr>
              </a:solidFill>
              <a:latin typeface="Calibri" panose="020F0502020204030204" pitchFamily="34" charset="0"/>
              <a:cs typeface="Calibri" panose="020F0502020204030204" pitchFamily="34" charset="0"/>
            </a:endParaRP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New tools for capacity building, monitoring, and evaluation are available.</a:t>
            </a:r>
          </a:p>
        </p:txBody>
      </p:sp>
    </p:spTree>
    <p:extLst>
      <p:ext uri="{BB962C8B-B14F-4D97-AF65-F5344CB8AC3E}">
        <p14:creationId xmlns:p14="http://schemas.microsoft.com/office/powerpoint/2010/main" val="31009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5B09B1-D26A-D39C-7119-B75FA8AA396E}"/>
              </a:ext>
            </a:extLst>
          </p:cNvPr>
          <p:cNvPicPr>
            <a:picLocks noChangeAspect="1"/>
          </p:cNvPicPr>
          <p:nvPr/>
        </p:nvPicPr>
        <p:blipFill>
          <a:blip r:embed="rId3"/>
          <a:stretch>
            <a:fillRect/>
          </a:stretch>
        </p:blipFill>
        <p:spPr>
          <a:xfrm>
            <a:off x="75100" y="57862"/>
            <a:ext cx="12045780" cy="6280353"/>
          </a:xfrm>
          <a:prstGeom prst="rect">
            <a:avLst/>
          </a:prstGeom>
        </p:spPr>
      </p:pic>
      <p:pic>
        <p:nvPicPr>
          <p:cNvPr id="8" name="Picture 5" descr="Qr code&#10;&#10;Description automatically generated">
            <a:extLst>
              <a:ext uri="{FF2B5EF4-FFF2-40B4-BE49-F238E27FC236}">
                <a16:creationId xmlns:a16="http://schemas.microsoft.com/office/drawing/2014/main" id="{B17B9F5C-885E-67AB-F128-D9C79AB9B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24" t="9290" r="9467" b="9290"/>
          <a:stretch>
            <a:fillRect/>
          </a:stretch>
        </p:blipFill>
        <p:spPr bwMode="auto">
          <a:xfrm>
            <a:off x="10887912" y="5698269"/>
            <a:ext cx="1157868" cy="115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B0C701C-A9DD-76EE-136B-82B7CA9CEB83}"/>
              </a:ext>
            </a:extLst>
          </p:cNvPr>
          <p:cNvPicPr>
            <a:picLocks noChangeAspect="1"/>
          </p:cNvPicPr>
          <p:nvPr/>
        </p:nvPicPr>
        <p:blipFill rotWithShape="1">
          <a:blip r:embed="rId5"/>
          <a:srcRect l="3842" t="1926" r="4783" b="2259"/>
          <a:stretch/>
        </p:blipFill>
        <p:spPr>
          <a:xfrm>
            <a:off x="6326908" y="3020292"/>
            <a:ext cx="1764147" cy="3746496"/>
          </a:xfrm>
          <a:prstGeom prst="rect">
            <a:avLst/>
          </a:prstGeom>
          <a:ln w="19050">
            <a:solidFill>
              <a:schemeClr val="bg1">
                <a:lumMod val="85000"/>
              </a:schemeClr>
            </a:solidFill>
          </a:ln>
        </p:spPr>
      </p:pic>
      <p:pic>
        <p:nvPicPr>
          <p:cNvPr id="3" name="Picture 2">
            <a:extLst>
              <a:ext uri="{FF2B5EF4-FFF2-40B4-BE49-F238E27FC236}">
                <a16:creationId xmlns:a16="http://schemas.microsoft.com/office/drawing/2014/main" id="{16B9365F-F47C-ED34-9704-858A2746B9AC}"/>
              </a:ext>
            </a:extLst>
          </p:cNvPr>
          <p:cNvPicPr>
            <a:picLocks noChangeAspect="1"/>
          </p:cNvPicPr>
          <p:nvPr/>
        </p:nvPicPr>
        <p:blipFill>
          <a:blip r:embed="rId6"/>
          <a:stretch>
            <a:fillRect/>
          </a:stretch>
        </p:blipFill>
        <p:spPr>
          <a:xfrm>
            <a:off x="1703771" y="4526225"/>
            <a:ext cx="1572735" cy="1572735"/>
          </a:xfrm>
          <a:prstGeom prst="rect">
            <a:avLst/>
          </a:prstGeom>
        </p:spPr>
      </p:pic>
      <p:sp>
        <p:nvSpPr>
          <p:cNvPr id="5" name="TextBox 4">
            <a:extLst>
              <a:ext uri="{FF2B5EF4-FFF2-40B4-BE49-F238E27FC236}">
                <a16:creationId xmlns:a16="http://schemas.microsoft.com/office/drawing/2014/main" id="{2B9B55F9-F1F9-2C6D-80E8-17D1CF8F8285}"/>
              </a:ext>
            </a:extLst>
          </p:cNvPr>
          <p:cNvSpPr txBox="1"/>
          <p:nvPr/>
        </p:nvSpPr>
        <p:spPr>
          <a:xfrm>
            <a:off x="82113" y="6415894"/>
            <a:ext cx="6094520" cy="369332"/>
          </a:xfrm>
          <a:prstGeom prst="rect">
            <a:avLst/>
          </a:prstGeom>
          <a:noFill/>
        </p:spPr>
        <p:txBody>
          <a:bodyPr wrap="square">
            <a:spAutoFit/>
          </a:bodyPr>
          <a:lstStyle/>
          <a:p>
            <a:r>
              <a:rPr lang="en-US" dirty="0">
                <a:hlinkClick r:id="rId7"/>
              </a:rPr>
              <a:t>https://tbksp.org/en</a:t>
            </a:r>
            <a:r>
              <a:rPr lang="en-US" dirty="0"/>
              <a:t> </a:t>
            </a:r>
          </a:p>
        </p:txBody>
      </p:sp>
    </p:spTree>
    <p:extLst>
      <p:ext uri="{BB962C8B-B14F-4D97-AF65-F5344CB8AC3E}">
        <p14:creationId xmlns:p14="http://schemas.microsoft.com/office/powerpoint/2010/main" val="2938963630"/>
      </p:ext>
    </p:extLst>
  </p:cSld>
  <p:clrMapOvr>
    <a:masterClrMapping/>
  </p:clrMapOvr>
  <mc:AlternateContent xmlns:mc="http://schemas.openxmlformats.org/markup-compatibility/2006" xmlns:p14="http://schemas.microsoft.com/office/powerpoint/2010/main">
    <mc:Choice Requires="p14">
      <p:transition p14:dur="0" advTm="36950"/>
    </mc:Choice>
    <mc:Fallback xmlns="">
      <p:transition advTm="3695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5" name="TextBox 4">
            <a:extLst>
              <a:ext uri="{FF2B5EF4-FFF2-40B4-BE49-F238E27FC236}">
                <a16:creationId xmlns:a16="http://schemas.microsoft.com/office/drawing/2014/main" id="{81C2D9A6-DA8E-734D-BF48-AF6E0C8A6F1F}"/>
              </a:ext>
            </a:extLst>
          </p:cNvPr>
          <p:cNvSpPr txBox="1"/>
          <p:nvPr/>
        </p:nvSpPr>
        <p:spPr>
          <a:xfrm>
            <a:off x="165618" y="294486"/>
            <a:ext cx="7084267" cy="523220"/>
          </a:xfrm>
          <a:prstGeom prst="rect">
            <a:avLst/>
          </a:prstGeom>
          <a:noFill/>
        </p:spPr>
        <p:txBody>
          <a:bodyPr wrap="square">
            <a:spAutoFit/>
          </a:bodyPr>
          <a:lstStyle/>
          <a:p>
            <a:r>
              <a:rPr lang="en-US" sz="2800" b="1" i="0" dirty="0">
                <a:solidFill>
                  <a:schemeClr val="bg1"/>
                </a:solidFill>
                <a:effectLst/>
                <a:latin typeface="Calibri" panose="020F0502020204030204" pitchFamily="34" charset="0"/>
                <a:cs typeface="Calibri" panose="020F0502020204030204" pitchFamily="34" charset="0"/>
              </a:rPr>
              <a:t> Acknowledgement</a:t>
            </a:r>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AD8DCA3-54A0-19C9-5153-C24A98466F6A}"/>
              </a:ext>
            </a:extLst>
          </p:cNvPr>
          <p:cNvSpPr txBox="1"/>
          <p:nvPr/>
        </p:nvSpPr>
        <p:spPr>
          <a:xfrm>
            <a:off x="326578" y="1268966"/>
            <a:ext cx="11523306" cy="3913059"/>
          </a:xfrm>
          <a:prstGeom prst="rect">
            <a:avLst/>
          </a:prstGeom>
          <a:noFill/>
        </p:spPr>
        <p:txBody>
          <a:bodyPr wrap="square" lIns="91440" tIns="45720" rIns="91440" bIns="45720" anchor="t">
            <a:spAutoFit/>
          </a:bodyPr>
          <a:lstStyle/>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WHO Global Tuberculosis Programme (Dennis Falzon, Avinash Kanchar)</a:t>
            </a:r>
            <a:r>
              <a:rPr lang="en-US" sz="2400" b="0" i="0" dirty="0">
                <a:solidFill>
                  <a:srgbClr val="0D0D0D"/>
                </a:solidFill>
                <a:effectLst/>
                <a:latin typeface="Calibri"/>
                <a:cs typeface="Calibri"/>
              </a:rPr>
              <a:t>​</a:t>
            </a:r>
            <a:endParaRPr lang="en-US" sz="2400" b="0" i="0" dirty="0">
              <a:solidFill>
                <a:srgbClr val="000000"/>
              </a:solidFill>
              <a:effectLst/>
              <a:latin typeface="Calibri"/>
              <a:cs typeface="Calibri"/>
            </a:endParaRPr>
          </a:p>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Other WHO staff at HQ, Regions and Country offices</a:t>
            </a:r>
            <a:r>
              <a:rPr lang="en-US" sz="2400" b="0" i="0" dirty="0">
                <a:solidFill>
                  <a:srgbClr val="0D0D0D"/>
                </a:solidFill>
                <a:effectLst/>
                <a:latin typeface="Calibri"/>
                <a:cs typeface="Calibri"/>
              </a:rPr>
              <a:t>​</a:t>
            </a:r>
            <a:endParaRPr lang="en-US" sz="2400" b="0" i="0" dirty="0">
              <a:solidFill>
                <a:srgbClr val="000000"/>
              </a:solidFill>
              <a:effectLst/>
              <a:latin typeface="Calibri"/>
              <a:cs typeface="Calibri"/>
            </a:endParaRPr>
          </a:p>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Guideline Development Group &amp; other </a:t>
            </a:r>
            <a:r>
              <a:rPr lang="en-US" sz="2400" dirty="0">
                <a:solidFill>
                  <a:srgbClr val="0D0D0D"/>
                </a:solidFill>
                <a:latin typeface="Calibri"/>
                <a:cs typeface="Calibri"/>
              </a:rPr>
              <a:t>experts (see https://tbksp.org/en/node/1065) </a:t>
            </a:r>
            <a:r>
              <a:rPr lang="en-US" sz="2400" b="0" i="0" dirty="0">
                <a:solidFill>
                  <a:srgbClr val="FF0000"/>
                </a:solidFill>
                <a:effectLst/>
                <a:latin typeface="Calibri"/>
                <a:cs typeface="Calibri"/>
              </a:rPr>
              <a:t>​</a:t>
            </a:r>
          </a:p>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Staff of national TB programmes in Member States</a:t>
            </a:r>
          </a:p>
          <a:p>
            <a:pPr fontAlgn="base">
              <a:lnSpc>
                <a:spcPct val="150000"/>
              </a:lnSpc>
              <a:buFont typeface="Arial" panose="020B0604020202020204" pitchFamily="34" charset="0"/>
              <a:buChar char="•"/>
            </a:pPr>
            <a:r>
              <a:rPr lang="en-GB" sz="2400" dirty="0">
                <a:solidFill>
                  <a:schemeClr val="tx1">
                    <a:lumMod val="95000"/>
                    <a:lumOff val="5000"/>
                  </a:schemeClr>
                </a:solidFill>
                <a:latin typeface="Calibri"/>
                <a:cs typeface="Calibri"/>
              </a:rPr>
              <a:t> Treatment Action Group</a:t>
            </a:r>
            <a:endParaRPr lang="en-US" sz="2400" dirty="0">
              <a:solidFill>
                <a:schemeClr val="tx1">
                  <a:lumMod val="95000"/>
                  <a:lumOff val="5000"/>
                </a:schemeClr>
              </a:solidFill>
              <a:latin typeface="Calibri"/>
              <a:cs typeface="Calibri"/>
            </a:endParaRPr>
          </a:p>
          <a:p>
            <a:pPr fontAlgn="base">
              <a:lnSpc>
                <a:spcPct val="150000"/>
              </a:lnSpc>
              <a:buFont typeface="Arial" panose="020B0604020202020204" pitchFamily="34" charset="0"/>
              <a:buChar char="•"/>
            </a:pPr>
            <a:r>
              <a:rPr lang="en-GB" sz="2400" dirty="0">
                <a:solidFill>
                  <a:schemeClr val="tx1">
                    <a:lumMod val="95000"/>
                    <a:lumOff val="5000"/>
                  </a:schemeClr>
                </a:solidFill>
                <a:latin typeface="Calibri"/>
                <a:cs typeface="Calibri"/>
              </a:rPr>
              <a:t> USAID, Unitaid, The Global Fund</a:t>
            </a:r>
          </a:p>
          <a:p>
            <a:pPr fontAlgn="base">
              <a:lnSpc>
                <a:spcPct val="150000"/>
              </a:lnSpc>
              <a:buFont typeface="Arial" panose="020B0604020202020204" pitchFamily="34" charset="0"/>
              <a:buChar char="•"/>
            </a:pPr>
            <a:r>
              <a:rPr lang="en-GB" sz="2400" dirty="0">
                <a:solidFill>
                  <a:schemeClr val="tx1">
                    <a:lumMod val="95000"/>
                    <a:lumOff val="5000"/>
                  </a:schemeClr>
                </a:solidFill>
                <a:latin typeface="Calibri"/>
                <a:cs typeface="Calibri"/>
              </a:rPr>
              <a:t> Many other experts, donors</a:t>
            </a:r>
            <a:endParaRPr lang="en-US" sz="2400" b="0" i="0" dirty="0">
              <a:solidFill>
                <a:schemeClr val="tx1">
                  <a:lumMod val="95000"/>
                  <a:lumOff val="5000"/>
                </a:schemeClr>
              </a:solidFill>
              <a:effectLst/>
              <a:latin typeface="Calibri"/>
              <a:cs typeface="Calibri"/>
            </a:endParaRPr>
          </a:p>
        </p:txBody>
      </p:sp>
    </p:spTree>
    <p:extLst>
      <p:ext uri="{BB962C8B-B14F-4D97-AF65-F5344CB8AC3E}">
        <p14:creationId xmlns:p14="http://schemas.microsoft.com/office/powerpoint/2010/main" val="3981299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2024</a:t>
            </a:r>
          </a:p>
          <a:p>
            <a:endPar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a:solidFill>
                <a:schemeClr val="bg1"/>
              </a:solidFill>
              <a:latin typeface="Source Sans Pro" panose="020B0503030403020204" pitchFamily="34" charset="0"/>
              <a:ea typeface="Source Sans Pro" panose="020B0503030403020204" pitchFamily="34" charset="0"/>
              <a:cs typeface="Arial"/>
            </a:endParaRPr>
          </a:p>
          <a:p>
            <a:r>
              <a:rPr lang="en-US" sz="1000">
                <a:solidFill>
                  <a:schemeClr val="bg1"/>
                </a:solidFill>
                <a:latin typeface="Calibri" panose="020F0502020204030204" pitchFamily="34" charset="0"/>
                <a:cs typeface="Calibri" panose="020F0502020204030204" pitchFamily="34" charset="0"/>
              </a:rPr>
              <a:t>All rights reserved. Publications of the World Health Organization can be obtained from WHO Press, World Health Organization, 20 Avenue </a:t>
            </a:r>
            <a:r>
              <a:rPr lang="en-US" sz="1000" err="1">
                <a:solidFill>
                  <a:schemeClr val="bg1"/>
                </a:solidFill>
                <a:latin typeface="Calibri" panose="020F0502020204030204" pitchFamily="34" charset="0"/>
                <a:cs typeface="Calibri" panose="020F0502020204030204" pitchFamily="34" charset="0"/>
              </a:rPr>
              <a:t>Appia</a:t>
            </a:r>
            <a:r>
              <a:rPr lang="en-US" sz="1000">
                <a:solidFill>
                  <a:schemeClr val="bg1"/>
                </a:solidFill>
                <a:latin typeface="Calibri" panose="020F0502020204030204" pitchFamily="34" charset="0"/>
                <a:cs typeface="Calibri" panose="020F0502020204030204" pitchFamily="34" charset="0"/>
              </a:rPr>
              <a:t>, 1211 Geneva 27, Switzerland (</a:t>
            </a:r>
            <a:r>
              <a:rPr lang="en-US" sz="1000" err="1">
                <a:solidFill>
                  <a:schemeClr val="bg1"/>
                </a:solidFill>
                <a:latin typeface="Calibri" panose="020F0502020204030204" pitchFamily="34" charset="0"/>
                <a:cs typeface="Calibri" panose="020F0502020204030204" pitchFamily="34" charset="0"/>
              </a:rPr>
              <a:t>tel</a:t>
            </a:r>
            <a:r>
              <a:rPr lang="en-US" sz="1000">
                <a:solidFill>
                  <a:schemeClr val="bg1"/>
                </a:solidFill>
                <a:latin typeface="Calibri" panose="020F0502020204030204" pitchFamily="34" charset="0"/>
                <a:cs typeface="Calibri" panose="020F0502020204030204" pitchFamily="34" charset="0"/>
              </a:rPr>
              <a:t>: +41 22 791 3264; fax: +41 22 791 4857; email: bookorders@who.int). Requests for permission to reproduce or translate WHO publications – whether for sale or for noncommercial distribution – should be addressed to WHO Press, at the above address (fax: +41 22 791 4806; email: </a:t>
            </a:r>
            <a:r>
              <a:rPr lang="en-US" sz="100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permissions@who.int</a:t>
            </a:r>
            <a:r>
              <a:rPr lang="en-US" sz="1000">
                <a:solidFill>
                  <a:schemeClr val="bg1"/>
                </a:solidFill>
                <a:latin typeface="Calibri" panose="020F0502020204030204" pitchFamily="34" charset="0"/>
                <a:cs typeface="Calibri" panose="020F0502020204030204" pitchFamily="34" charset="0"/>
              </a:rPr>
              <a:t>).</a:t>
            </a:r>
          </a:p>
          <a:p>
            <a:r>
              <a:rPr lang="en-US" sz="1000">
                <a:solidFill>
                  <a:schemeClr val="bg1"/>
                </a:solidFill>
                <a:latin typeface="Calibri" panose="020F0502020204030204" pitchFamily="34" charset="0"/>
                <a:cs typeface="Calibri" panose="020F0502020204030204" pitchFamily="34" charset="0"/>
              </a:rPr>
              <a:t> 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a:t>
            </a:r>
          </a:p>
          <a:p>
            <a:r>
              <a:rPr lang="en-US" sz="1000">
                <a:solidFill>
                  <a:schemeClr val="bg1"/>
                </a:solidFill>
                <a:latin typeface="Calibri" panose="020F0502020204030204" pitchFamily="34" charset="0"/>
                <a:cs typeface="Calibri" panose="020F0502020204030204" pitchFamily="34" charset="0"/>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a:t>
            </a:r>
          </a:p>
          <a:p>
            <a:r>
              <a:rPr lang="en-US" sz="1000">
                <a:solidFill>
                  <a:schemeClr val="bg1"/>
                </a:solidFill>
                <a:latin typeface="Calibri" panose="020F0502020204030204" pitchFamily="34" charset="0"/>
                <a:cs typeface="Calibri" panose="020F0502020204030204" pitchFamily="34" charset="0"/>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a:t>
            </a:r>
          </a:p>
        </p:txBody>
      </p:sp>
    </p:spTree>
    <p:extLst>
      <p:ext uri="{BB962C8B-B14F-4D97-AF65-F5344CB8AC3E}">
        <p14:creationId xmlns:p14="http://schemas.microsoft.com/office/powerpoint/2010/main" val="3367936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C48D3FA-4BEF-06F2-08E9-A0DEAC565A00}"/>
              </a:ext>
            </a:extLst>
          </p:cNvPr>
          <p:cNvSpPr txBox="1"/>
          <p:nvPr/>
        </p:nvSpPr>
        <p:spPr>
          <a:xfrm>
            <a:off x="36286" y="242794"/>
            <a:ext cx="6097604" cy="954107"/>
          </a:xfrm>
          <a:prstGeom prst="rect">
            <a:avLst/>
          </a:prstGeom>
          <a:noFill/>
        </p:spPr>
        <p:txBody>
          <a:bodyPr wrap="square" lIns="91440" tIns="45720" rIns="91440" bIns="45720" anchor="ctr">
            <a:spAutoFit/>
          </a:bodyPr>
          <a:lstStyle/>
          <a:p>
            <a:pPr algn="l"/>
            <a:r>
              <a:rPr lang="en-US" sz="3200" b="1" kern="0" dirty="0">
                <a:solidFill>
                  <a:schemeClr val="bg1"/>
                </a:solidFill>
                <a:latin typeface="Calibri" panose="020F0502020204030204" pitchFamily="34" charset="0"/>
                <a:ea typeface="Source Sans Pro" panose="020B0503030403020204" pitchFamily="34" charset="0"/>
                <a:cs typeface="Calibri" panose="020F0502020204030204" pitchFamily="34" charset="0"/>
              </a:rPr>
              <a:t>Background (1)</a:t>
            </a:r>
          </a:p>
          <a:p>
            <a:r>
              <a:rPr lang="en-US" sz="2400" b="0" i="1" kern="0" dirty="0">
                <a:solidFill>
                  <a:srgbClr val="FF0000"/>
                </a:solidFill>
                <a:latin typeface="Calibri"/>
                <a:cs typeface="Calibri"/>
              </a:rPr>
              <a:t>The End TB Strategy – </a:t>
            </a:r>
            <a:r>
              <a:rPr lang="en-US" sz="2400" i="1" kern="0" dirty="0">
                <a:solidFill>
                  <a:srgbClr val="FF0000"/>
                </a:solidFill>
                <a:latin typeface="Calibri"/>
                <a:cs typeface="Calibri"/>
              </a:rPr>
              <a:t>Pillars</a:t>
            </a:r>
            <a:r>
              <a:rPr lang="en-US" sz="2400" b="0" i="1" kern="0" dirty="0">
                <a:solidFill>
                  <a:srgbClr val="FF0000"/>
                </a:solidFill>
                <a:latin typeface="Calibri"/>
                <a:cs typeface="Calibri"/>
              </a:rPr>
              <a:t> 1 &amp;</a:t>
            </a:r>
            <a:r>
              <a:rPr lang="en-US" sz="2400" i="1" kern="0" dirty="0">
                <a:solidFill>
                  <a:srgbClr val="FF0000"/>
                </a:solidFill>
                <a:latin typeface="Calibri"/>
                <a:cs typeface="Calibri"/>
              </a:rPr>
              <a:t> </a:t>
            </a:r>
            <a:r>
              <a:rPr lang="en-US" sz="2400" b="0" i="1" kern="0" dirty="0">
                <a:solidFill>
                  <a:srgbClr val="FF0000"/>
                </a:solidFill>
                <a:latin typeface="Calibri"/>
                <a:cs typeface="Calibri"/>
              </a:rPr>
              <a:t>2</a:t>
            </a:r>
            <a:endParaRPr lang="en-US" sz="3200" b="0" i="1" kern="0" dirty="0">
              <a:solidFill>
                <a:srgbClr val="FF0000"/>
              </a:solidFill>
              <a:latin typeface="Calibri"/>
              <a:cs typeface="Calibri"/>
            </a:endParaRPr>
          </a:p>
        </p:txBody>
      </p:sp>
      <p:pic>
        <p:nvPicPr>
          <p:cNvPr id="8" name="Picture 7">
            <a:extLst>
              <a:ext uri="{FF2B5EF4-FFF2-40B4-BE49-F238E27FC236}">
                <a16:creationId xmlns:a16="http://schemas.microsoft.com/office/drawing/2014/main" id="{23AE892F-3CFE-6B84-EEE7-0B3B0FFFFE49}"/>
              </a:ext>
            </a:extLst>
          </p:cNvPr>
          <p:cNvPicPr>
            <a:picLocks noChangeAspect="1"/>
          </p:cNvPicPr>
          <p:nvPr/>
        </p:nvPicPr>
        <p:blipFill>
          <a:blip r:embed="rId3"/>
          <a:stretch>
            <a:fillRect/>
          </a:stretch>
        </p:blipFill>
        <p:spPr>
          <a:xfrm>
            <a:off x="290845" y="1844824"/>
            <a:ext cx="5332965" cy="3312368"/>
          </a:xfrm>
          <a:prstGeom prst="rect">
            <a:avLst/>
          </a:prstGeom>
        </p:spPr>
      </p:pic>
      <p:sp>
        <p:nvSpPr>
          <p:cNvPr id="10" name="Rectangle 9">
            <a:extLst>
              <a:ext uri="{FF2B5EF4-FFF2-40B4-BE49-F238E27FC236}">
                <a16:creationId xmlns:a16="http://schemas.microsoft.com/office/drawing/2014/main" id="{4B7AFBFC-9892-E53A-F6AF-4FD34A45F961}"/>
              </a:ext>
            </a:extLst>
          </p:cNvPr>
          <p:cNvSpPr/>
          <p:nvPr/>
        </p:nvSpPr>
        <p:spPr>
          <a:xfrm>
            <a:off x="5951984" y="1268760"/>
            <a:ext cx="5976664" cy="4708981"/>
          </a:xfrm>
          <a:prstGeom prst="rect">
            <a:avLst/>
          </a:prstGeom>
        </p:spPr>
        <p:txBody>
          <a:bodyPr wrap="square">
            <a:spAutoFit/>
          </a:bodyPr>
          <a:lstStyle/>
          <a:p>
            <a:r>
              <a:rPr lang="en-US" sz="3000" dirty="0">
                <a:latin typeface="Calibri" panose="020F0502020204030204" pitchFamily="34" charset="0"/>
                <a:cs typeface="Calibri" panose="020F0502020204030204" pitchFamily="34" charset="0"/>
              </a:rPr>
              <a:t>TB preventive treatment (TPT) fits within a larger framework of preventive actions envisaged by Pillars 1 and 2 of the End TB Strategy, ranging from active TB case finding, infection control, prevention and care of HIV and other co-morbidities and health risks, access to universal health care, social protection and poverty alleviation.</a:t>
            </a:r>
          </a:p>
        </p:txBody>
      </p:sp>
    </p:spTree>
    <p:extLst>
      <p:ext uri="{BB962C8B-B14F-4D97-AF65-F5344CB8AC3E}">
        <p14:creationId xmlns:p14="http://schemas.microsoft.com/office/powerpoint/2010/main" val="2973109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9C61BEC-879D-5461-353E-A80FBE63BB55}"/>
              </a:ext>
            </a:extLst>
          </p:cNvPr>
          <p:cNvSpPr txBox="1"/>
          <p:nvPr/>
        </p:nvSpPr>
        <p:spPr>
          <a:xfrm>
            <a:off x="28874" y="215599"/>
            <a:ext cx="8853723" cy="954107"/>
          </a:xfrm>
          <a:prstGeom prst="rect">
            <a:avLst/>
          </a:prstGeom>
          <a:noFill/>
        </p:spPr>
        <p:txBody>
          <a:bodyPr wrap="square" lIns="91440" tIns="45720" rIns="91440" bIns="45720" anchor="ctr">
            <a:spAutoFit/>
          </a:bodyPr>
          <a:lstStyle/>
          <a:p>
            <a:pPr algn="l"/>
            <a:r>
              <a:rPr lang="en-US" sz="3200" b="1" kern="0" dirty="0">
                <a:solidFill>
                  <a:schemeClr val="bg1"/>
                </a:solidFill>
                <a:latin typeface="Calibri"/>
                <a:ea typeface="Source Sans Pro"/>
                <a:cs typeface="Calibri"/>
              </a:rPr>
              <a:t>Background (2)</a:t>
            </a:r>
          </a:p>
          <a:p>
            <a:r>
              <a:rPr lang="en-US" sz="2400" b="0" i="1" kern="0" dirty="0">
                <a:solidFill>
                  <a:srgbClr val="FF0000"/>
                </a:solidFill>
                <a:latin typeface="Calibri"/>
                <a:cs typeface="Calibri"/>
              </a:rPr>
              <a:t>The </a:t>
            </a:r>
            <a:r>
              <a:rPr lang="en-US" sz="2400" i="1" kern="0" dirty="0">
                <a:solidFill>
                  <a:srgbClr val="FF0000"/>
                </a:solidFill>
                <a:latin typeface="Calibri"/>
                <a:cs typeface="Calibri"/>
              </a:rPr>
              <a:t>potential of TPT to accelerate the decline in TB incidence</a:t>
            </a:r>
            <a:endParaRPr lang="fr-CH" altLang="en-US" sz="2400" i="1" kern="0" dirty="0">
              <a:solidFill>
                <a:srgbClr val="FF0000"/>
              </a:solidFill>
              <a:latin typeface="Calibri"/>
              <a:cs typeface="Calibri"/>
            </a:endParaRPr>
          </a:p>
        </p:txBody>
      </p:sp>
      <p:grpSp>
        <p:nvGrpSpPr>
          <p:cNvPr id="5" name="Group 4">
            <a:extLst>
              <a:ext uri="{FF2B5EF4-FFF2-40B4-BE49-F238E27FC236}">
                <a16:creationId xmlns:a16="http://schemas.microsoft.com/office/drawing/2014/main" id="{4ECEC2C3-26D0-D053-4AC0-FD11C4C76DC1}"/>
              </a:ext>
            </a:extLst>
          </p:cNvPr>
          <p:cNvGrpSpPr/>
          <p:nvPr/>
        </p:nvGrpSpPr>
        <p:grpSpPr>
          <a:xfrm>
            <a:off x="1587614" y="1299869"/>
            <a:ext cx="8622091" cy="5026565"/>
            <a:chOff x="2144632" y="1327484"/>
            <a:chExt cx="9140391" cy="5413586"/>
          </a:xfrm>
        </p:grpSpPr>
        <p:sp>
          <p:nvSpPr>
            <p:cNvPr id="7" name="Freeform 8">
              <a:extLst>
                <a:ext uri="{FF2B5EF4-FFF2-40B4-BE49-F238E27FC236}">
                  <a16:creationId xmlns:a16="http://schemas.microsoft.com/office/drawing/2014/main" id="{44797AB8-0B54-91F8-95A7-91F5E682BBEB}"/>
                </a:ext>
              </a:extLst>
            </p:cNvPr>
            <p:cNvSpPr>
              <a:spLocks/>
            </p:cNvSpPr>
            <p:nvPr/>
          </p:nvSpPr>
          <p:spPr bwMode="auto">
            <a:xfrm>
              <a:off x="5238874" y="2133599"/>
              <a:ext cx="4716945" cy="523003"/>
            </a:xfrm>
            <a:custGeom>
              <a:avLst/>
              <a:gdLst/>
              <a:ahLst/>
              <a:cxnLst>
                <a:cxn ang="0">
                  <a:pos x="0" y="0"/>
                </a:cxn>
                <a:cxn ang="0">
                  <a:pos x="524" y="76"/>
                </a:cxn>
                <a:cxn ang="0">
                  <a:pos x="1700" y="172"/>
                </a:cxn>
              </a:cxnLst>
              <a:rect l="0" t="0" r="r" b="b"/>
              <a:pathLst>
                <a:path w="1700" h="172">
                  <a:moveTo>
                    <a:pt x="0" y="0"/>
                  </a:moveTo>
                  <a:cubicBezTo>
                    <a:pt x="138" y="0"/>
                    <a:pt x="468" y="64"/>
                    <a:pt x="524" y="76"/>
                  </a:cubicBezTo>
                  <a:cubicBezTo>
                    <a:pt x="580" y="88"/>
                    <a:pt x="1212" y="172"/>
                    <a:pt x="1700" y="172"/>
                  </a:cubicBezTo>
                </a:path>
              </a:pathLst>
            </a:custGeom>
            <a:noFill/>
            <a:ln w="36513" cap="flat">
              <a:solidFill>
                <a:srgbClr val="CEA09D"/>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9" name="Freeform 9">
              <a:extLst>
                <a:ext uri="{FF2B5EF4-FFF2-40B4-BE49-F238E27FC236}">
                  <a16:creationId xmlns:a16="http://schemas.microsoft.com/office/drawing/2014/main" id="{E322D7D6-8BEE-08FD-F52E-0D2071DB9567}"/>
                </a:ext>
              </a:extLst>
            </p:cNvPr>
            <p:cNvSpPr>
              <a:spLocks/>
            </p:cNvSpPr>
            <p:nvPr/>
          </p:nvSpPr>
          <p:spPr bwMode="auto">
            <a:xfrm>
              <a:off x="5238873" y="2154366"/>
              <a:ext cx="4574390" cy="2767466"/>
            </a:xfrm>
            <a:custGeom>
              <a:avLst/>
              <a:gdLst/>
              <a:ahLst/>
              <a:cxnLst>
                <a:cxn ang="0">
                  <a:pos x="1690" y="866"/>
                </a:cxn>
                <a:cxn ang="0">
                  <a:pos x="0" y="0"/>
                </a:cxn>
              </a:cxnLst>
              <a:rect l="0" t="0" r="r" b="b"/>
              <a:pathLst>
                <a:path w="1690" h="866">
                  <a:moveTo>
                    <a:pt x="1690" y="866"/>
                  </a:moveTo>
                  <a:cubicBezTo>
                    <a:pt x="1468" y="762"/>
                    <a:pt x="150" y="10"/>
                    <a:pt x="0" y="0"/>
                  </a:cubicBezTo>
                </a:path>
              </a:pathLst>
            </a:custGeom>
            <a:noFill/>
            <a:ln w="36513"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1" name="Freeform 10">
              <a:extLst>
                <a:ext uri="{FF2B5EF4-FFF2-40B4-BE49-F238E27FC236}">
                  <a16:creationId xmlns:a16="http://schemas.microsoft.com/office/drawing/2014/main" id="{7ED3A742-0941-F41A-B4D1-D1FDC287A22B}"/>
                </a:ext>
              </a:extLst>
            </p:cNvPr>
            <p:cNvSpPr>
              <a:spLocks/>
            </p:cNvSpPr>
            <p:nvPr/>
          </p:nvSpPr>
          <p:spPr bwMode="auto">
            <a:xfrm>
              <a:off x="5358349" y="2210386"/>
              <a:ext cx="4551419" cy="1086422"/>
            </a:xfrm>
            <a:custGeom>
              <a:avLst/>
              <a:gdLst/>
              <a:ahLst/>
              <a:cxnLst>
                <a:cxn ang="0">
                  <a:pos x="1658" y="476"/>
                </a:cxn>
                <a:cxn ang="0">
                  <a:pos x="668" y="364"/>
                </a:cxn>
                <a:cxn ang="0">
                  <a:pos x="276" y="178"/>
                </a:cxn>
                <a:cxn ang="0">
                  <a:pos x="0" y="0"/>
                </a:cxn>
              </a:cxnLst>
              <a:rect l="0" t="0" r="r" b="b"/>
              <a:pathLst>
                <a:path w="1658" h="476">
                  <a:moveTo>
                    <a:pt x="1658" y="476"/>
                  </a:moveTo>
                  <a:cubicBezTo>
                    <a:pt x="1422" y="446"/>
                    <a:pt x="800" y="382"/>
                    <a:pt x="668" y="364"/>
                  </a:cubicBezTo>
                  <a:cubicBezTo>
                    <a:pt x="532" y="344"/>
                    <a:pt x="409" y="290"/>
                    <a:pt x="276" y="178"/>
                  </a:cubicBezTo>
                  <a:cubicBezTo>
                    <a:pt x="145" y="67"/>
                    <a:pt x="84" y="10"/>
                    <a:pt x="0" y="0"/>
                  </a:cubicBezTo>
                </a:path>
              </a:pathLst>
            </a:custGeom>
            <a:noFill/>
            <a:ln w="36513" cap="flat">
              <a:solidFill>
                <a:srgbClr val="DC6E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2" name="Freeform 11">
              <a:extLst>
                <a:ext uri="{FF2B5EF4-FFF2-40B4-BE49-F238E27FC236}">
                  <a16:creationId xmlns:a16="http://schemas.microsoft.com/office/drawing/2014/main" id="{26F36AB3-2CA9-BF93-9FDC-302A7AB3898A}"/>
                </a:ext>
              </a:extLst>
            </p:cNvPr>
            <p:cNvSpPr>
              <a:spLocks/>
            </p:cNvSpPr>
            <p:nvPr/>
          </p:nvSpPr>
          <p:spPr bwMode="auto">
            <a:xfrm>
              <a:off x="5294890" y="2177562"/>
              <a:ext cx="4562971" cy="1119246"/>
            </a:xfrm>
            <a:custGeom>
              <a:avLst/>
              <a:gdLst/>
              <a:ahLst/>
              <a:cxnLst>
                <a:cxn ang="0">
                  <a:pos x="12" y="0"/>
                </a:cxn>
                <a:cxn ang="0">
                  <a:pos x="210" y="562"/>
                </a:cxn>
                <a:cxn ang="0">
                  <a:pos x="1102" y="736"/>
                </a:cxn>
                <a:cxn ang="0">
                  <a:pos x="1732" y="784"/>
                </a:cxn>
              </a:cxnLst>
              <a:rect l="0" t="0" r="r" b="b"/>
              <a:pathLst>
                <a:path w="1732" h="784">
                  <a:moveTo>
                    <a:pt x="12" y="0"/>
                  </a:moveTo>
                  <a:cubicBezTo>
                    <a:pt x="20" y="172"/>
                    <a:pt x="0" y="372"/>
                    <a:pt x="210" y="562"/>
                  </a:cubicBezTo>
                  <a:cubicBezTo>
                    <a:pt x="300" y="636"/>
                    <a:pt x="356" y="662"/>
                    <a:pt x="1102" y="736"/>
                  </a:cubicBezTo>
                  <a:cubicBezTo>
                    <a:pt x="1408" y="764"/>
                    <a:pt x="1732" y="784"/>
                    <a:pt x="1732" y="784"/>
                  </a:cubicBezTo>
                </a:path>
              </a:pathLst>
            </a:custGeom>
            <a:noFill/>
            <a:ln w="365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3" name="Freeform 12">
              <a:extLst>
                <a:ext uri="{FF2B5EF4-FFF2-40B4-BE49-F238E27FC236}">
                  <a16:creationId xmlns:a16="http://schemas.microsoft.com/office/drawing/2014/main" id="{60BE2825-DF65-6580-C4E1-7E7567BD79C7}"/>
                </a:ext>
              </a:extLst>
            </p:cNvPr>
            <p:cNvSpPr>
              <a:spLocks/>
            </p:cNvSpPr>
            <p:nvPr/>
          </p:nvSpPr>
          <p:spPr bwMode="auto">
            <a:xfrm>
              <a:off x="5336304" y="2132113"/>
              <a:ext cx="4560859" cy="3446634"/>
            </a:xfrm>
            <a:custGeom>
              <a:avLst/>
              <a:gdLst/>
              <a:ahLst/>
              <a:cxnLst>
                <a:cxn ang="0">
                  <a:pos x="724" y="1142"/>
                </a:cxn>
                <a:cxn ang="0">
                  <a:pos x="104" y="500"/>
                </a:cxn>
                <a:cxn ang="0">
                  <a:pos x="12" y="0"/>
                </a:cxn>
              </a:cxnLst>
              <a:rect l="0" t="0" r="r" b="b"/>
              <a:pathLst>
                <a:path w="724" h="1142">
                  <a:moveTo>
                    <a:pt x="724" y="1142"/>
                  </a:moveTo>
                  <a:cubicBezTo>
                    <a:pt x="576" y="1050"/>
                    <a:pt x="208" y="774"/>
                    <a:pt x="104" y="500"/>
                  </a:cubicBezTo>
                  <a:cubicBezTo>
                    <a:pt x="0" y="226"/>
                    <a:pt x="12" y="0"/>
                    <a:pt x="12" y="0"/>
                  </a:cubicBezTo>
                </a:path>
              </a:pathLst>
            </a:custGeom>
            <a:noFill/>
            <a:ln w="36513"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4" name="TextBox 13">
              <a:extLst>
                <a:ext uri="{FF2B5EF4-FFF2-40B4-BE49-F238E27FC236}">
                  <a16:creationId xmlns:a16="http://schemas.microsoft.com/office/drawing/2014/main" id="{450B2C14-FF0D-D365-DA85-33CAFA4C5A88}"/>
                </a:ext>
              </a:extLst>
            </p:cNvPr>
            <p:cNvSpPr txBox="1"/>
            <p:nvPr/>
          </p:nvSpPr>
          <p:spPr>
            <a:xfrm>
              <a:off x="3524628" y="1814627"/>
              <a:ext cx="843180" cy="246221"/>
            </a:xfrm>
            <a:prstGeom prst="rect">
              <a:avLst/>
            </a:prstGeom>
            <a:noFill/>
          </p:spPr>
          <p:txBody>
            <a:bodyPr wrap="none" lIns="0" tIns="0" rIns="0" bIns="0" rtlCol="0" anchor="t">
              <a:spAutoFit/>
            </a:bodyPr>
            <a:lstStyle/>
            <a:p>
              <a:pPr algn="ctr" fontAlgn="base">
                <a:spcBef>
                  <a:spcPct val="0"/>
                </a:spcBef>
                <a:spcAft>
                  <a:spcPct val="0"/>
                </a:spcAft>
                <a:defRPr/>
              </a:pPr>
              <a:r>
                <a:rPr lang="en-GB" sz="1600" b="1" i="1">
                  <a:solidFill>
                    <a:srgbClr val="B0120E"/>
                  </a:solidFill>
                  <a:latin typeface="Arial" charset="0"/>
                  <a:cs typeface="Arial" charset="0"/>
                </a:rPr>
                <a:t>Baseline</a:t>
              </a:r>
            </a:p>
          </p:txBody>
        </p:sp>
        <p:sp>
          <p:nvSpPr>
            <p:cNvPr id="15" name="Line 7">
              <a:extLst>
                <a:ext uri="{FF2B5EF4-FFF2-40B4-BE49-F238E27FC236}">
                  <a16:creationId xmlns:a16="http://schemas.microsoft.com/office/drawing/2014/main" id="{A6840AAE-96BD-608E-1698-CF29F705F1B9}"/>
                </a:ext>
              </a:extLst>
            </p:cNvPr>
            <p:cNvSpPr>
              <a:spLocks noChangeShapeType="1"/>
            </p:cNvSpPr>
            <p:nvPr/>
          </p:nvSpPr>
          <p:spPr bwMode="auto">
            <a:xfrm flipH="1" flipV="1">
              <a:off x="3338326" y="2132856"/>
              <a:ext cx="7078154" cy="21509"/>
            </a:xfrm>
            <a:prstGeom prst="line">
              <a:avLst/>
            </a:prstGeom>
            <a:noFill/>
            <a:ln w="36513"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6" name="TextBox 15">
              <a:extLst>
                <a:ext uri="{FF2B5EF4-FFF2-40B4-BE49-F238E27FC236}">
                  <a16:creationId xmlns:a16="http://schemas.microsoft.com/office/drawing/2014/main" id="{4CCA54A8-0B8A-6063-662B-C4D04FA1EB12}"/>
                </a:ext>
              </a:extLst>
            </p:cNvPr>
            <p:cNvSpPr txBox="1"/>
            <p:nvPr/>
          </p:nvSpPr>
          <p:spPr>
            <a:xfrm>
              <a:off x="7915020" y="2274050"/>
              <a:ext cx="1942840"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CEA09D"/>
                  </a:solidFill>
                  <a:latin typeface="Arial" charset="0"/>
                  <a:cs typeface="Arial" charset="0"/>
                </a:rPr>
                <a:t>Mitigate risk factors</a:t>
              </a:r>
            </a:p>
          </p:txBody>
        </p:sp>
        <p:sp>
          <p:nvSpPr>
            <p:cNvPr id="17" name="TextBox 16">
              <a:extLst>
                <a:ext uri="{FF2B5EF4-FFF2-40B4-BE49-F238E27FC236}">
                  <a16:creationId xmlns:a16="http://schemas.microsoft.com/office/drawing/2014/main" id="{1A441FAC-2D5E-E2EB-BD0A-98DBF3BA8B94}"/>
                </a:ext>
              </a:extLst>
            </p:cNvPr>
            <p:cNvSpPr txBox="1"/>
            <p:nvPr/>
          </p:nvSpPr>
          <p:spPr>
            <a:xfrm>
              <a:off x="8487482" y="2860004"/>
              <a:ext cx="1665521"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DC6E00"/>
                  </a:solidFill>
                  <a:latin typeface="Arial" charset="0"/>
                  <a:cs typeface="Arial" charset="0"/>
                </a:rPr>
                <a:t>Prevent infection</a:t>
              </a:r>
            </a:p>
          </p:txBody>
        </p:sp>
        <p:sp>
          <p:nvSpPr>
            <p:cNvPr id="18" name="TextBox 17">
              <a:extLst>
                <a:ext uri="{FF2B5EF4-FFF2-40B4-BE49-F238E27FC236}">
                  <a16:creationId xmlns:a16="http://schemas.microsoft.com/office/drawing/2014/main" id="{CAB9F16E-AD3F-A337-51CE-83A812626338}"/>
                </a:ext>
              </a:extLst>
            </p:cNvPr>
            <p:cNvSpPr txBox="1"/>
            <p:nvPr/>
          </p:nvSpPr>
          <p:spPr>
            <a:xfrm>
              <a:off x="8775542" y="3968070"/>
              <a:ext cx="1734321"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00B0F0"/>
                  </a:solidFill>
                  <a:latin typeface="Arial" charset="0"/>
                  <a:cs typeface="Arial" charset="0"/>
                </a:rPr>
                <a:t>Treat TB infection</a:t>
              </a:r>
            </a:p>
          </p:txBody>
        </p:sp>
        <p:sp>
          <p:nvSpPr>
            <p:cNvPr id="19" name="TextBox 18">
              <a:extLst>
                <a:ext uri="{FF2B5EF4-FFF2-40B4-BE49-F238E27FC236}">
                  <a16:creationId xmlns:a16="http://schemas.microsoft.com/office/drawing/2014/main" id="{D702BDDE-6084-65FC-1504-7F9E6147638D}"/>
                </a:ext>
              </a:extLst>
            </p:cNvPr>
            <p:cNvSpPr txBox="1"/>
            <p:nvPr/>
          </p:nvSpPr>
          <p:spPr>
            <a:xfrm>
              <a:off x="8746897" y="3298272"/>
              <a:ext cx="1630126"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000000">
                      <a:lumMod val="75000"/>
                    </a:srgbClr>
                  </a:solidFill>
                  <a:latin typeface="Arial" charset="0"/>
                  <a:cs typeface="Arial" charset="0"/>
                </a:rPr>
                <a:t>Treat TB disease</a:t>
              </a:r>
            </a:p>
          </p:txBody>
        </p:sp>
        <p:sp>
          <p:nvSpPr>
            <p:cNvPr id="20" name="TextBox 19">
              <a:extLst>
                <a:ext uri="{FF2B5EF4-FFF2-40B4-BE49-F238E27FC236}">
                  <a16:creationId xmlns:a16="http://schemas.microsoft.com/office/drawing/2014/main" id="{F1500E27-C058-9F1D-2376-2EB2BEDD531A}"/>
                </a:ext>
              </a:extLst>
            </p:cNvPr>
            <p:cNvSpPr txBox="1"/>
            <p:nvPr/>
          </p:nvSpPr>
          <p:spPr>
            <a:xfrm>
              <a:off x="9597189" y="5199560"/>
              <a:ext cx="1687834" cy="492443"/>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FFFFFF">
                      <a:lumMod val="50000"/>
                    </a:srgbClr>
                  </a:solidFill>
                  <a:latin typeface="Arial" charset="0"/>
                  <a:cs typeface="Arial" charset="0"/>
                </a:rPr>
                <a:t>Treat TB disease </a:t>
              </a:r>
            </a:p>
            <a:p>
              <a:pPr algn="r" fontAlgn="base">
                <a:spcBef>
                  <a:spcPct val="0"/>
                </a:spcBef>
                <a:spcAft>
                  <a:spcPct val="0"/>
                </a:spcAft>
                <a:defRPr/>
              </a:pPr>
              <a:r>
                <a:rPr lang="en-GB" sz="1600" b="1">
                  <a:solidFill>
                    <a:srgbClr val="FFFFFF">
                      <a:lumMod val="50000"/>
                    </a:srgbClr>
                  </a:solidFill>
                  <a:latin typeface="Arial" charset="0"/>
                  <a:cs typeface="Arial" charset="0"/>
                </a:rPr>
                <a:t>and infection</a:t>
              </a:r>
            </a:p>
          </p:txBody>
        </p:sp>
        <p:cxnSp>
          <p:nvCxnSpPr>
            <p:cNvPr id="21" name="Straight Connector 20">
              <a:extLst>
                <a:ext uri="{FF2B5EF4-FFF2-40B4-BE49-F238E27FC236}">
                  <a16:creationId xmlns:a16="http://schemas.microsoft.com/office/drawing/2014/main" id="{46AEA572-B473-E406-1265-872DB7284C9F}"/>
                </a:ext>
              </a:extLst>
            </p:cNvPr>
            <p:cNvCxnSpPr/>
            <p:nvPr/>
          </p:nvCxnSpPr>
          <p:spPr>
            <a:xfrm>
              <a:off x="3293534" y="4985181"/>
              <a:ext cx="7078154" cy="0"/>
            </a:xfrm>
            <a:prstGeom prst="line">
              <a:avLst/>
            </a:prstGeom>
            <a:ln w="22225">
              <a:solidFill>
                <a:srgbClr val="E0171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E42B56-F39D-A724-33BD-6889D9B74FB1}"/>
                </a:ext>
              </a:extLst>
            </p:cNvPr>
            <p:cNvSpPr txBox="1"/>
            <p:nvPr/>
          </p:nvSpPr>
          <p:spPr>
            <a:xfrm>
              <a:off x="3459899" y="4694947"/>
              <a:ext cx="3068149" cy="246221"/>
            </a:xfrm>
            <a:prstGeom prst="rect">
              <a:avLst/>
            </a:prstGeom>
            <a:solidFill>
              <a:schemeClr val="bg1"/>
            </a:solidFill>
            <a:ln>
              <a:solidFill>
                <a:schemeClr val="bg1"/>
              </a:solidFill>
            </a:ln>
          </p:spPr>
          <p:txBody>
            <a:bodyPr wrap="none" lIns="0" tIns="0" rIns="0" bIns="0" rtlCol="0" anchor="t">
              <a:spAutoFit/>
            </a:bodyPr>
            <a:lstStyle/>
            <a:p>
              <a:pPr algn="ctr" fontAlgn="base">
                <a:spcBef>
                  <a:spcPct val="0"/>
                </a:spcBef>
                <a:spcAft>
                  <a:spcPct val="0"/>
                </a:spcAft>
                <a:defRPr/>
              </a:pPr>
              <a:r>
                <a:rPr lang="en-GB" sz="1600" b="1" i="1">
                  <a:solidFill>
                    <a:srgbClr val="E01712"/>
                  </a:solidFill>
                  <a:latin typeface="Arial" charset="0"/>
                  <a:cs typeface="Arial" charset="0"/>
                </a:rPr>
                <a:t>End TB Strategy : -90% by 2035</a:t>
              </a:r>
            </a:p>
          </p:txBody>
        </p:sp>
        <p:grpSp>
          <p:nvGrpSpPr>
            <p:cNvPr id="23" name="Group 57">
              <a:extLst>
                <a:ext uri="{FF2B5EF4-FFF2-40B4-BE49-F238E27FC236}">
                  <a16:creationId xmlns:a16="http://schemas.microsoft.com/office/drawing/2014/main" id="{324F0D27-0A33-4A9B-9439-DD88AAA3FA43}"/>
                </a:ext>
              </a:extLst>
            </p:cNvPr>
            <p:cNvGrpSpPr/>
            <p:nvPr/>
          </p:nvGrpSpPr>
          <p:grpSpPr>
            <a:xfrm>
              <a:off x="2644014" y="1327484"/>
              <a:ext cx="7484434" cy="4801583"/>
              <a:chOff x="627905" y="1196751"/>
              <a:chExt cx="8108136" cy="4801583"/>
            </a:xfrm>
          </p:grpSpPr>
          <p:grpSp>
            <p:nvGrpSpPr>
              <p:cNvPr id="27" name="Group 55">
                <a:extLst>
                  <a:ext uri="{FF2B5EF4-FFF2-40B4-BE49-F238E27FC236}">
                    <a16:creationId xmlns:a16="http://schemas.microsoft.com/office/drawing/2014/main" id="{92CD302C-9276-1087-D256-E35FD216E55B}"/>
                  </a:ext>
                </a:extLst>
              </p:cNvPr>
              <p:cNvGrpSpPr/>
              <p:nvPr/>
            </p:nvGrpSpPr>
            <p:grpSpPr>
              <a:xfrm>
                <a:off x="627905" y="1196751"/>
                <a:ext cx="7994429" cy="4801583"/>
                <a:chOff x="627905" y="1196751"/>
                <a:chExt cx="7994429" cy="4801583"/>
              </a:xfrm>
            </p:grpSpPr>
            <p:sp>
              <p:nvSpPr>
                <p:cNvPr id="47" name="Line 13">
                  <a:extLst>
                    <a:ext uri="{FF2B5EF4-FFF2-40B4-BE49-F238E27FC236}">
                      <a16:creationId xmlns:a16="http://schemas.microsoft.com/office/drawing/2014/main" id="{83A84DF1-B8F7-206A-E264-C30AAC2DDD9C}"/>
                    </a:ext>
                  </a:extLst>
                </p:cNvPr>
                <p:cNvSpPr>
                  <a:spLocks noChangeShapeType="1"/>
                </p:cNvSpPr>
                <p:nvPr/>
              </p:nvSpPr>
              <p:spPr bwMode="auto">
                <a:xfrm>
                  <a:off x="1418672" y="3316220"/>
                  <a:ext cx="7203662"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8" name="Freeform 6">
                  <a:extLst>
                    <a:ext uri="{FF2B5EF4-FFF2-40B4-BE49-F238E27FC236}">
                      <a16:creationId xmlns:a16="http://schemas.microsoft.com/office/drawing/2014/main" id="{3D521852-02ED-D65B-45F6-6616FEC9D33D}"/>
                    </a:ext>
                  </a:extLst>
                </p:cNvPr>
                <p:cNvSpPr>
                  <a:spLocks/>
                </p:cNvSpPr>
                <p:nvPr/>
              </p:nvSpPr>
              <p:spPr bwMode="auto">
                <a:xfrm>
                  <a:off x="1411844" y="1196751"/>
                  <a:ext cx="7145711" cy="4417006"/>
                </a:xfrm>
                <a:custGeom>
                  <a:avLst/>
                  <a:gdLst/>
                  <a:ahLst/>
                  <a:cxnLst>
                    <a:cxn ang="0">
                      <a:pos x="0" y="0"/>
                    </a:cxn>
                    <a:cxn ang="0">
                      <a:pos x="0" y="1388"/>
                    </a:cxn>
                    <a:cxn ang="0">
                      <a:pos x="2450" y="1388"/>
                    </a:cxn>
                  </a:cxnLst>
                  <a:rect l="0" t="0" r="r" b="b"/>
                  <a:pathLst>
                    <a:path w="2450" h="1388">
                      <a:moveTo>
                        <a:pt x="0" y="0"/>
                      </a:moveTo>
                      <a:cubicBezTo>
                        <a:pt x="0" y="1388"/>
                        <a:pt x="0" y="1388"/>
                        <a:pt x="0" y="1388"/>
                      </a:cubicBezTo>
                      <a:cubicBezTo>
                        <a:pt x="226" y="1388"/>
                        <a:pt x="2450" y="1388"/>
                        <a:pt x="2450" y="1388"/>
                      </a:cubicBezTo>
                    </a:path>
                  </a:pathLst>
                </a:custGeom>
                <a:noFill/>
                <a:ln w="12700" cap="flat">
                  <a:solidFill>
                    <a:schemeClr val="bg1">
                      <a:lumMod val="65000"/>
                    </a:schemeClr>
                  </a:solidFill>
                  <a:prstDash val="solid"/>
                  <a:miter lim="800000"/>
                  <a:headEnd type="stealth"/>
                  <a:tailEnd type="none"/>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9" name="Line 14">
                  <a:extLst>
                    <a:ext uri="{FF2B5EF4-FFF2-40B4-BE49-F238E27FC236}">
                      <a16:creationId xmlns:a16="http://schemas.microsoft.com/office/drawing/2014/main" id="{BB422F02-C94F-ADB0-F287-10DDFCF7D704}"/>
                    </a:ext>
                  </a:extLst>
                </p:cNvPr>
                <p:cNvSpPr>
                  <a:spLocks noChangeShapeType="1"/>
                </p:cNvSpPr>
                <p:nvPr/>
              </p:nvSpPr>
              <p:spPr bwMode="auto">
                <a:xfrm>
                  <a:off x="1411844" y="4105565"/>
                  <a:ext cx="7203662"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50" name="TextBox 49">
                  <a:extLst>
                    <a:ext uri="{FF2B5EF4-FFF2-40B4-BE49-F238E27FC236}">
                      <a16:creationId xmlns:a16="http://schemas.microsoft.com/office/drawing/2014/main" id="{E3A74EFF-B586-DD31-0AC7-679C0297CB95}"/>
                    </a:ext>
                  </a:extLst>
                </p:cNvPr>
                <p:cNvSpPr txBox="1"/>
                <p:nvPr/>
              </p:nvSpPr>
              <p:spPr>
                <a:xfrm>
                  <a:off x="1075893" y="3204474"/>
                  <a:ext cx="276118" cy="184666"/>
                </a:xfrm>
                <a:prstGeom prst="rect">
                  <a:avLst/>
                </a:prstGeom>
                <a:noFill/>
              </p:spPr>
              <p:txBody>
                <a:bodyPr wrap="non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100</a:t>
                  </a:r>
                </a:p>
              </p:txBody>
            </p:sp>
            <p:sp>
              <p:nvSpPr>
                <p:cNvPr id="51" name="TextBox 50">
                  <a:extLst>
                    <a:ext uri="{FF2B5EF4-FFF2-40B4-BE49-F238E27FC236}">
                      <a16:creationId xmlns:a16="http://schemas.microsoft.com/office/drawing/2014/main" id="{56E206E5-7AAA-1B21-E910-3642C493C6CE}"/>
                    </a:ext>
                  </a:extLst>
                </p:cNvPr>
                <p:cNvSpPr txBox="1"/>
                <p:nvPr/>
              </p:nvSpPr>
              <p:spPr>
                <a:xfrm>
                  <a:off x="1167934" y="3989556"/>
                  <a:ext cx="184078" cy="184666"/>
                </a:xfrm>
                <a:prstGeom prst="rect">
                  <a:avLst/>
                </a:prstGeom>
                <a:noFill/>
              </p:spPr>
              <p:txBody>
                <a:bodyPr wrap="non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a:t>
                  </a:r>
                </a:p>
              </p:txBody>
            </p:sp>
            <p:sp>
              <p:nvSpPr>
                <p:cNvPr id="52" name="TextBox 51">
                  <a:extLst>
                    <a:ext uri="{FF2B5EF4-FFF2-40B4-BE49-F238E27FC236}">
                      <a16:creationId xmlns:a16="http://schemas.microsoft.com/office/drawing/2014/main" id="{11D67A44-F892-F5B2-667C-67FF507F5A14}"/>
                    </a:ext>
                  </a:extLst>
                </p:cNvPr>
                <p:cNvSpPr txBox="1"/>
                <p:nvPr/>
              </p:nvSpPr>
              <p:spPr>
                <a:xfrm rot="16200000">
                  <a:off x="-1481327" y="3622363"/>
                  <a:ext cx="4485203" cy="266739"/>
                </a:xfrm>
                <a:prstGeom prst="rect">
                  <a:avLst/>
                </a:prstGeom>
                <a:noFill/>
              </p:spPr>
              <p:txBody>
                <a:bodyPr wrap="none" lIns="0" tIns="0" rIns="0" bIns="0" rtlCol="0" anchor="t">
                  <a:spAutoFit/>
                </a:bodyPr>
                <a:lstStyle/>
                <a:p>
                  <a:pPr algn="ctr" fontAlgn="base">
                    <a:spcBef>
                      <a:spcPct val="0"/>
                    </a:spcBef>
                    <a:spcAft>
                      <a:spcPct val="0"/>
                    </a:spcAft>
                    <a:defRPr/>
                  </a:pPr>
                  <a:r>
                    <a:rPr lang="en-GB" sz="1600" b="1">
                      <a:solidFill>
                        <a:srgbClr val="000000"/>
                      </a:solidFill>
                      <a:latin typeface="Arial" charset="0"/>
                      <a:cs typeface="Arial" charset="0"/>
                    </a:rPr>
                    <a:t>TB incidence (cases per million pop. per year)</a:t>
                  </a:r>
                </a:p>
              </p:txBody>
            </p:sp>
          </p:grpSp>
          <p:grpSp>
            <p:nvGrpSpPr>
              <p:cNvPr id="28" name="Group 56">
                <a:extLst>
                  <a:ext uri="{FF2B5EF4-FFF2-40B4-BE49-F238E27FC236}">
                    <a16:creationId xmlns:a16="http://schemas.microsoft.com/office/drawing/2014/main" id="{31BEAEC4-7715-7391-BDCC-0C862A8CF2A4}"/>
                  </a:ext>
                </a:extLst>
              </p:cNvPr>
              <p:cNvGrpSpPr/>
              <p:nvPr/>
            </p:nvGrpSpPr>
            <p:grpSpPr>
              <a:xfrm>
                <a:off x="1227357" y="5578746"/>
                <a:ext cx="7508684" cy="304850"/>
                <a:chOff x="1227357" y="5578746"/>
                <a:chExt cx="7508684" cy="304850"/>
              </a:xfrm>
            </p:grpSpPr>
            <p:grpSp>
              <p:nvGrpSpPr>
                <p:cNvPr id="29" name="Group 28">
                  <a:extLst>
                    <a:ext uri="{FF2B5EF4-FFF2-40B4-BE49-F238E27FC236}">
                      <a16:creationId xmlns:a16="http://schemas.microsoft.com/office/drawing/2014/main" id="{F3D32930-67D1-E6A7-85F0-E9CAD25DCB22}"/>
                    </a:ext>
                  </a:extLst>
                </p:cNvPr>
                <p:cNvGrpSpPr/>
                <p:nvPr/>
              </p:nvGrpSpPr>
              <p:grpSpPr>
                <a:xfrm>
                  <a:off x="1227357" y="5578746"/>
                  <a:ext cx="368157" cy="304850"/>
                  <a:chOff x="1497315" y="5753100"/>
                  <a:chExt cx="370287" cy="306614"/>
                </a:xfrm>
              </p:grpSpPr>
              <p:sp>
                <p:nvSpPr>
                  <p:cNvPr id="45" name="TextBox 44">
                    <a:extLst>
                      <a:ext uri="{FF2B5EF4-FFF2-40B4-BE49-F238E27FC236}">
                        <a16:creationId xmlns:a16="http://schemas.microsoft.com/office/drawing/2014/main" id="{6FE3B9C3-0A90-1B77-D537-1C70A7FEA346}"/>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2000</a:t>
                    </a:r>
                  </a:p>
                </p:txBody>
              </p:sp>
              <p:cxnSp>
                <p:nvCxnSpPr>
                  <p:cNvPr id="46" name="Straight Connector 45">
                    <a:extLst>
                      <a:ext uri="{FF2B5EF4-FFF2-40B4-BE49-F238E27FC236}">
                        <a16:creationId xmlns:a16="http://schemas.microsoft.com/office/drawing/2014/main" id="{6EBF6964-194F-89E3-7EFC-252FC9A9E082}"/>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6AB1744-4AB0-E7AB-9632-2875E0DF009E}"/>
                    </a:ext>
                  </a:extLst>
                </p:cNvPr>
                <p:cNvGrpSpPr/>
                <p:nvPr/>
              </p:nvGrpSpPr>
              <p:grpSpPr>
                <a:xfrm>
                  <a:off x="2655463" y="5578746"/>
                  <a:ext cx="368157" cy="304850"/>
                  <a:chOff x="1497315" y="5753100"/>
                  <a:chExt cx="370287" cy="306614"/>
                </a:xfrm>
              </p:grpSpPr>
              <p:sp>
                <p:nvSpPr>
                  <p:cNvPr id="43" name="TextBox 42">
                    <a:extLst>
                      <a:ext uri="{FF2B5EF4-FFF2-40B4-BE49-F238E27FC236}">
                        <a16:creationId xmlns:a16="http://schemas.microsoft.com/office/drawing/2014/main" id="{152A072D-1D2B-3FB1-184D-4C0FBFEC1FA1}"/>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2010</a:t>
                    </a:r>
                  </a:p>
                </p:txBody>
              </p:sp>
              <p:cxnSp>
                <p:nvCxnSpPr>
                  <p:cNvPr id="44" name="Straight Connector 43">
                    <a:extLst>
                      <a:ext uri="{FF2B5EF4-FFF2-40B4-BE49-F238E27FC236}">
                        <a16:creationId xmlns:a16="http://schemas.microsoft.com/office/drawing/2014/main" id="{41984732-B3AB-9B9F-FF23-13FE23423CA1}"/>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2">
                  <a:extLst>
                    <a:ext uri="{FF2B5EF4-FFF2-40B4-BE49-F238E27FC236}">
                      <a16:creationId xmlns:a16="http://schemas.microsoft.com/office/drawing/2014/main" id="{FC3AC453-140B-9BBD-B808-D01EEB5F610F}"/>
                    </a:ext>
                  </a:extLst>
                </p:cNvPr>
                <p:cNvGrpSpPr/>
                <p:nvPr/>
              </p:nvGrpSpPr>
              <p:grpSpPr>
                <a:xfrm>
                  <a:off x="4083568" y="5578746"/>
                  <a:ext cx="368157" cy="304850"/>
                  <a:chOff x="1497315" y="5753100"/>
                  <a:chExt cx="370287" cy="306614"/>
                </a:xfrm>
              </p:grpSpPr>
              <p:sp>
                <p:nvSpPr>
                  <p:cNvPr id="41" name="TextBox 40">
                    <a:extLst>
                      <a:ext uri="{FF2B5EF4-FFF2-40B4-BE49-F238E27FC236}">
                        <a16:creationId xmlns:a16="http://schemas.microsoft.com/office/drawing/2014/main" id="{03F85C53-506D-29CA-44CE-BD9297B3B8A6}"/>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2020</a:t>
                    </a:r>
                  </a:p>
                </p:txBody>
              </p:sp>
              <p:cxnSp>
                <p:nvCxnSpPr>
                  <p:cNvPr id="42" name="Straight Connector 41">
                    <a:extLst>
                      <a:ext uri="{FF2B5EF4-FFF2-40B4-BE49-F238E27FC236}">
                        <a16:creationId xmlns:a16="http://schemas.microsoft.com/office/drawing/2014/main" id="{C67C493D-401C-277C-9735-6B73B8A5189C}"/>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5">
                  <a:extLst>
                    <a:ext uri="{FF2B5EF4-FFF2-40B4-BE49-F238E27FC236}">
                      <a16:creationId xmlns:a16="http://schemas.microsoft.com/office/drawing/2014/main" id="{C4B1E37D-B115-1D4A-33B1-A052A12FD149}"/>
                    </a:ext>
                  </a:extLst>
                </p:cNvPr>
                <p:cNvGrpSpPr/>
                <p:nvPr/>
              </p:nvGrpSpPr>
              <p:grpSpPr>
                <a:xfrm>
                  <a:off x="5511674" y="5578746"/>
                  <a:ext cx="368157" cy="304850"/>
                  <a:chOff x="1497315" y="5753100"/>
                  <a:chExt cx="370287" cy="306614"/>
                </a:xfrm>
              </p:grpSpPr>
              <p:sp>
                <p:nvSpPr>
                  <p:cNvPr id="39" name="TextBox 38">
                    <a:extLst>
                      <a:ext uri="{FF2B5EF4-FFF2-40B4-BE49-F238E27FC236}">
                        <a16:creationId xmlns:a16="http://schemas.microsoft.com/office/drawing/2014/main" id="{146C45F1-E326-55DD-5102-0DAAB70B6AFA}"/>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2030</a:t>
                    </a:r>
                  </a:p>
                </p:txBody>
              </p:sp>
              <p:cxnSp>
                <p:nvCxnSpPr>
                  <p:cNvPr id="40" name="Straight Connector 39">
                    <a:extLst>
                      <a:ext uri="{FF2B5EF4-FFF2-40B4-BE49-F238E27FC236}">
                        <a16:creationId xmlns:a16="http://schemas.microsoft.com/office/drawing/2014/main" id="{8CEBBEB3-7A10-37D3-733E-274F98D5129E}"/>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8">
                  <a:extLst>
                    <a:ext uri="{FF2B5EF4-FFF2-40B4-BE49-F238E27FC236}">
                      <a16:creationId xmlns:a16="http://schemas.microsoft.com/office/drawing/2014/main" id="{67956A16-6E4B-5DA1-D6B1-B03AC1199EA9}"/>
                    </a:ext>
                  </a:extLst>
                </p:cNvPr>
                <p:cNvGrpSpPr/>
                <p:nvPr/>
              </p:nvGrpSpPr>
              <p:grpSpPr>
                <a:xfrm>
                  <a:off x="6939779" y="5578746"/>
                  <a:ext cx="368157" cy="304850"/>
                  <a:chOff x="1497315" y="5753100"/>
                  <a:chExt cx="370287" cy="306614"/>
                </a:xfrm>
              </p:grpSpPr>
              <p:sp>
                <p:nvSpPr>
                  <p:cNvPr id="37" name="TextBox 36">
                    <a:extLst>
                      <a:ext uri="{FF2B5EF4-FFF2-40B4-BE49-F238E27FC236}">
                        <a16:creationId xmlns:a16="http://schemas.microsoft.com/office/drawing/2014/main" id="{3C6EC672-9D78-A8C9-8B14-D052CB9C91B9}"/>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2040</a:t>
                    </a:r>
                  </a:p>
                </p:txBody>
              </p:sp>
              <p:cxnSp>
                <p:nvCxnSpPr>
                  <p:cNvPr id="38" name="Straight Connector 37">
                    <a:extLst>
                      <a:ext uri="{FF2B5EF4-FFF2-40B4-BE49-F238E27FC236}">
                        <a16:creationId xmlns:a16="http://schemas.microsoft.com/office/drawing/2014/main" id="{666DFCBF-79B5-BE9C-EB63-638F66B9B62D}"/>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41">
                  <a:extLst>
                    <a:ext uri="{FF2B5EF4-FFF2-40B4-BE49-F238E27FC236}">
                      <a16:creationId xmlns:a16="http://schemas.microsoft.com/office/drawing/2014/main" id="{A835975C-368D-6343-A6B0-B011756A55F0}"/>
                    </a:ext>
                  </a:extLst>
                </p:cNvPr>
                <p:cNvGrpSpPr/>
                <p:nvPr/>
              </p:nvGrpSpPr>
              <p:grpSpPr>
                <a:xfrm>
                  <a:off x="8367884" y="5578746"/>
                  <a:ext cx="368157" cy="304850"/>
                  <a:chOff x="1497315" y="5753100"/>
                  <a:chExt cx="370287" cy="306614"/>
                </a:xfrm>
              </p:grpSpPr>
              <p:sp>
                <p:nvSpPr>
                  <p:cNvPr id="35" name="TextBox 34">
                    <a:extLst>
                      <a:ext uri="{FF2B5EF4-FFF2-40B4-BE49-F238E27FC236}">
                        <a16:creationId xmlns:a16="http://schemas.microsoft.com/office/drawing/2014/main" id="{001D0D23-6182-4383-730D-B3F6FE5916F8}"/>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2050</a:t>
                    </a:r>
                  </a:p>
                </p:txBody>
              </p:sp>
              <p:cxnSp>
                <p:nvCxnSpPr>
                  <p:cNvPr id="36" name="Straight Connector 35">
                    <a:extLst>
                      <a:ext uri="{FF2B5EF4-FFF2-40B4-BE49-F238E27FC236}">
                        <a16:creationId xmlns:a16="http://schemas.microsoft.com/office/drawing/2014/main" id="{2CC2EDFF-54DB-87D1-A2C5-F9CED262F9F1}"/>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4" name="Footnote">
              <a:extLst>
                <a:ext uri="{FF2B5EF4-FFF2-40B4-BE49-F238E27FC236}">
                  <a16:creationId xmlns:a16="http://schemas.microsoft.com/office/drawing/2014/main" id="{A5744D9E-A878-2588-CB27-25C2D75DBCA9}"/>
                </a:ext>
              </a:extLst>
            </p:cNvPr>
            <p:cNvSpPr>
              <a:spLocks noChangeArrowheads="1"/>
            </p:cNvSpPr>
            <p:nvPr/>
          </p:nvSpPr>
          <p:spPr bwMode="gray">
            <a:xfrm>
              <a:off x="2144632" y="6349617"/>
              <a:ext cx="8871377" cy="391453"/>
            </a:xfrm>
            <a:prstGeom prst="rect">
              <a:avLst/>
            </a:prstGeom>
            <a:noFill/>
            <a:ln w="9525" algn="ctr">
              <a:noFill/>
              <a:miter lim="800000"/>
              <a:headEnd type="none" w="lg" len="lg"/>
              <a:tailEnd type="none" w="lg" len="lg"/>
            </a:ln>
          </p:spPr>
          <p:txBody>
            <a:bodyPr lIns="0" tIns="0" rIns="0" bIns="18288" anchor="b"/>
            <a:lstStyle/>
            <a:p>
              <a:pPr fontAlgn="base">
                <a:lnSpc>
                  <a:spcPct val="90000"/>
                </a:lnSpc>
                <a:spcBef>
                  <a:spcPct val="0"/>
                </a:spcBef>
                <a:spcAft>
                  <a:spcPct val="0"/>
                </a:spcAft>
                <a:defRPr/>
              </a:pPr>
              <a:r>
                <a:rPr lang="en-US" sz="1400">
                  <a:solidFill>
                    <a:srgbClr val="000000"/>
                  </a:solidFill>
                  <a:latin typeface="Arial" charset="0"/>
                  <a:cs typeface="Arial" charset="0"/>
                </a:rPr>
                <a:t>From </a:t>
              </a:r>
              <a:r>
                <a:rPr lang="en-US" sz="1400" i="1">
                  <a:solidFill>
                    <a:srgbClr val="000000"/>
                  </a:solidFill>
                  <a:latin typeface="Arial" charset="0"/>
                  <a:cs typeface="Arial" charset="0"/>
                </a:rPr>
                <a:t>Dye C et al., Prospects for Tuberculosis Elimination. Ann Rev Public Health 2013. 34:271-86 </a:t>
              </a:r>
              <a:endParaRPr lang="fr-FR" sz="1400" i="1">
                <a:solidFill>
                  <a:srgbClr val="000000"/>
                </a:solidFill>
                <a:latin typeface="Arial" charset="0"/>
                <a:cs typeface="Arial" charset="0"/>
              </a:endParaRPr>
            </a:p>
          </p:txBody>
        </p:sp>
        <p:sp>
          <p:nvSpPr>
            <p:cNvPr id="25" name="Line 13">
              <a:extLst>
                <a:ext uri="{FF2B5EF4-FFF2-40B4-BE49-F238E27FC236}">
                  <a16:creationId xmlns:a16="http://schemas.microsoft.com/office/drawing/2014/main" id="{FBC9C4E2-41F3-400B-715D-F564F9B1FE2B}"/>
                </a:ext>
              </a:extLst>
            </p:cNvPr>
            <p:cNvSpPr>
              <a:spLocks noChangeShapeType="1"/>
            </p:cNvSpPr>
            <p:nvPr/>
          </p:nvSpPr>
          <p:spPr bwMode="auto">
            <a:xfrm>
              <a:off x="3395868" y="2132857"/>
              <a:ext cx="6649535"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26" name="TextBox 25">
              <a:extLst>
                <a:ext uri="{FF2B5EF4-FFF2-40B4-BE49-F238E27FC236}">
                  <a16:creationId xmlns:a16="http://schemas.microsoft.com/office/drawing/2014/main" id="{12EC9087-6246-0952-4591-A81578A5D282}"/>
                </a:ext>
              </a:extLst>
            </p:cNvPr>
            <p:cNvSpPr txBox="1"/>
            <p:nvPr/>
          </p:nvSpPr>
          <p:spPr>
            <a:xfrm>
              <a:off x="2813478" y="2062032"/>
              <a:ext cx="480057" cy="184666"/>
            </a:xfrm>
            <a:prstGeom prst="rect">
              <a:avLst/>
            </a:prstGeom>
            <a:noFill/>
          </p:spPr>
          <p:txBody>
            <a:bodyPr wrap="squar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1000</a:t>
              </a:r>
            </a:p>
          </p:txBody>
        </p:sp>
      </p:grpSp>
    </p:spTree>
    <p:extLst>
      <p:ext uri="{BB962C8B-B14F-4D97-AF65-F5344CB8AC3E}">
        <p14:creationId xmlns:p14="http://schemas.microsoft.com/office/powerpoint/2010/main" val="4008232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6" name="Title 20">
            <a:extLst>
              <a:ext uri="{FF2B5EF4-FFF2-40B4-BE49-F238E27FC236}">
                <a16:creationId xmlns:a16="http://schemas.microsoft.com/office/drawing/2014/main" id="{F226D634-6BDA-63D2-1123-FBF29E75265E}"/>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cs typeface="Calibri"/>
              </a:rPr>
              <a:t>Evidence (1): TPT for people living </a:t>
            </a:r>
            <a:r>
              <a:rPr lang="en-GB" sz="2800" b="1" kern="0" dirty="0">
                <a:solidFill>
                  <a:schemeClr val="bg1"/>
                </a:solidFill>
                <a:latin typeface="Calibri"/>
                <a:cs typeface="Calibri"/>
              </a:rPr>
              <a:t>with HIV</a:t>
            </a:r>
            <a:endParaRPr lang="en-US" sz="2800" b="1" kern="0" dirty="0">
              <a:solidFill>
                <a:schemeClr val="bg1"/>
              </a:solidFill>
              <a:latin typeface="Calibri"/>
              <a:cs typeface="Calibri"/>
            </a:endParaRPr>
          </a:p>
        </p:txBody>
      </p:sp>
      <p:sp>
        <p:nvSpPr>
          <p:cNvPr id="8" name="TextBox 7">
            <a:extLst>
              <a:ext uri="{FF2B5EF4-FFF2-40B4-BE49-F238E27FC236}">
                <a16:creationId xmlns:a16="http://schemas.microsoft.com/office/drawing/2014/main" id="{ECDDF54B-59D2-91BF-68E3-566FBAEAA956}"/>
              </a:ext>
            </a:extLst>
          </p:cNvPr>
          <p:cNvSpPr txBox="1"/>
          <p:nvPr/>
        </p:nvSpPr>
        <p:spPr>
          <a:xfrm>
            <a:off x="251927" y="909911"/>
            <a:ext cx="11666588"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b="1" i="1" dirty="0">
                <a:latin typeface="Calibri"/>
                <a:cs typeface="Calibri"/>
              </a:rPr>
              <a:t>Adults and adolescents living with HIV</a:t>
            </a:r>
            <a:r>
              <a:rPr lang="en-GB" b="1" dirty="0">
                <a:latin typeface="Calibri"/>
                <a:cs typeface="Calibri"/>
              </a:rPr>
              <a:t> (Pre-ART)</a:t>
            </a:r>
            <a:endParaRPr lang="en-US" dirty="0">
              <a:latin typeface="Calibri"/>
              <a:cs typeface="Calibri"/>
            </a:endParaRPr>
          </a:p>
          <a:p>
            <a:pPr marL="342900" indent="-342900">
              <a:lnSpc>
                <a:spcPct val="150000"/>
              </a:lnSpc>
              <a:buFont typeface="Arial"/>
              <a:buChar char="•"/>
            </a:pPr>
            <a:r>
              <a:rPr lang="en-GB" dirty="0">
                <a:latin typeface="Calibri"/>
                <a:cs typeface="Calibri"/>
              </a:rPr>
              <a:t>In a systematic review of 12 RCTs (8578 people living with HIV), isoniazid preventive treatment reduced overall risk for TB by 33% </a:t>
            </a:r>
            <a:r>
              <a:rPr lang="en-GB" b="1" dirty="0">
                <a:latin typeface="Calibri"/>
                <a:cs typeface="Calibri"/>
              </a:rPr>
              <a:t>(relative risk 0.67, 95% CI: 0.51–0.87</a:t>
            </a:r>
            <a:r>
              <a:rPr lang="en-GB" dirty="0">
                <a:latin typeface="Calibri"/>
                <a:cs typeface="Calibri"/>
              </a:rPr>
              <a:t>)</a:t>
            </a:r>
          </a:p>
          <a:p>
            <a:pPr marL="800100" lvl="1" indent="-342900">
              <a:lnSpc>
                <a:spcPct val="150000"/>
              </a:lnSpc>
              <a:buFont typeface="Arial"/>
              <a:buChar char="•"/>
            </a:pPr>
            <a:r>
              <a:rPr lang="en-GB" dirty="0">
                <a:latin typeface="Calibri"/>
                <a:cs typeface="Calibri"/>
              </a:rPr>
              <a:t>TST positive, the reduction increased to 64% (</a:t>
            </a:r>
            <a:r>
              <a:rPr lang="en-GB" b="1" dirty="0">
                <a:latin typeface="Calibri"/>
                <a:cs typeface="Calibri"/>
              </a:rPr>
              <a:t>RR 0.36, 95% CI 0.22–0.61</a:t>
            </a:r>
            <a:r>
              <a:rPr lang="en-GB" dirty="0">
                <a:latin typeface="Calibri"/>
                <a:cs typeface="Calibri"/>
              </a:rPr>
              <a:t>)</a:t>
            </a:r>
          </a:p>
          <a:p>
            <a:pPr marL="800100" lvl="1" indent="-342900">
              <a:lnSpc>
                <a:spcPct val="150000"/>
              </a:lnSpc>
              <a:buFont typeface="Arial"/>
              <a:buChar char="•"/>
            </a:pPr>
            <a:r>
              <a:rPr lang="en-GB" dirty="0">
                <a:latin typeface="Calibri"/>
                <a:cs typeface="Calibri"/>
              </a:rPr>
              <a:t>TST negative, 14% (</a:t>
            </a:r>
            <a:r>
              <a:rPr lang="en-GB" b="1" dirty="0">
                <a:latin typeface="Calibri"/>
                <a:cs typeface="Calibri"/>
              </a:rPr>
              <a:t>RR 0.86, 95% CI 0.59–1.26</a:t>
            </a:r>
            <a:r>
              <a:rPr lang="en-GB" dirty="0">
                <a:latin typeface="Calibri"/>
                <a:cs typeface="Calibri"/>
              </a:rPr>
              <a:t>)</a:t>
            </a:r>
          </a:p>
          <a:p>
            <a:pPr>
              <a:lnSpc>
                <a:spcPct val="150000"/>
              </a:lnSpc>
            </a:pPr>
            <a:r>
              <a:rPr lang="en-GB" b="1" i="1" dirty="0">
                <a:latin typeface="Calibri"/>
                <a:cs typeface="Calibri"/>
              </a:rPr>
              <a:t>Adults and adolescents living with HIV</a:t>
            </a:r>
            <a:r>
              <a:rPr lang="en-GB" b="1" dirty="0">
                <a:latin typeface="Calibri"/>
                <a:cs typeface="Calibri"/>
              </a:rPr>
              <a:t> (ART)</a:t>
            </a:r>
            <a:endParaRPr lang="en-GB" dirty="0">
              <a:latin typeface="Calibri"/>
              <a:cs typeface="Calibri"/>
            </a:endParaRPr>
          </a:p>
          <a:p>
            <a:pPr marL="342900" indent="-342900">
              <a:lnSpc>
                <a:spcPct val="150000"/>
              </a:lnSpc>
              <a:buFont typeface="Arial"/>
              <a:buChar char="•"/>
            </a:pPr>
            <a:r>
              <a:rPr lang="en-GB" dirty="0">
                <a:latin typeface="Calibri"/>
                <a:cs typeface="Calibri"/>
              </a:rPr>
              <a:t>In one RCT (2056 people living with HIV), isoniazid preventive treatment showed additive benefits to ART in reducing both TB incidence and overall mortality</a:t>
            </a:r>
          </a:p>
          <a:p>
            <a:pPr marL="342900" indent="-342900">
              <a:lnSpc>
                <a:spcPct val="150000"/>
              </a:lnSpc>
              <a:buFont typeface="Arial"/>
              <a:buChar char="•"/>
            </a:pPr>
            <a:r>
              <a:rPr lang="en-GB" dirty="0">
                <a:solidFill>
                  <a:schemeClr val="tx1">
                    <a:lumMod val="95000"/>
                    <a:lumOff val="5000"/>
                  </a:schemeClr>
                </a:solidFill>
                <a:latin typeface="Calibri"/>
                <a:cs typeface="Calibri"/>
              </a:rPr>
              <a:t>In one double-blind RCT (1329 people living with HIV receiving ART), </a:t>
            </a:r>
            <a:r>
              <a:rPr lang="en-US" dirty="0">
                <a:solidFill>
                  <a:schemeClr val="tx1">
                    <a:lumMod val="95000"/>
                    <a:lumOff val="5000"/>
                  </a:schemeClr>
                </a:solidFill>
                <a:latin typeface="Calibri"/>
                <a:cs typeface="Calibri"/>
              </a:rPr>
              <a:t>the effect of </a:t>
            </a:r>
            <a:r>
              <a:rPr lang="en-GB" dirty="0">
                <a:solidFill>
                  <a:schemeClr val="tx1">
                    <a:lumMod val="95000"/>
                    <a:lumOff val="5000"/>
                  </a:schemeClr>
                </a:solidFill>
                <a:latin typeface="Calibri"/>
                <a:cs typeface="Calibri"/>
              </a:rPr>
              <a:t>isoniazid preventive treatment</a:t>
            </a:r>
            <a:r>
              <a:rPr lang="en-US" dirty="0">
                <a:solidFill>
                  <a:schemeClr val="tx1">
                    <a:lumMod val="95000"/>
                    <a:lumOff val="5000"/>
                  </a:schemeClr>
                </a:solidFill>
                <a:latin typeface="Calibri"/>
                <a:cs typeface="Calibri"/>
              </a:rPr>
              <a:t> was not statistically significantly different between patients who were positive or negative on TST or IGRA</a:t>
            </a:r>
            <a:r>
              <a:rPr lang="en-GB" dirty="0">
                <a:solidFill>
                  <a:schemeClr val="tx1">
                    <a:lumMod val="95000"/>
                    <a:lumOff val="5000"/>
                  </a:schemeClr>
                </a:solidFill>
                <a:latin typeface="Calibri"/>
                <a:cs typeface="Calibri"/>
              </a:rPr>
              <a:t> </a:t>
            </a:r>
          </a:p>
          <a:p>
            <a:pPr>
              <a:lnSpc>
                <a:spcPct val="150000"/>
              </a:lnSpc>
            </a:pPr>
            <a:r>
              <a:rPr lang="en-GB" b="1" i="1" dirty="0">
                <a:latin typeface="Calibri"/>
                <a:cs typeface="Calibri"/>
              </a:rPr>
              <a:t>Children and infants with HIV</a:t>
            </a:r>
            <a:r>
              <a:rPr lang="en-GB" b="1" dirty="0">
                <a:latin typeface="Calibri"/>
                <a:cs typeface="Calibri"/>
              </a:rPr>
              <a:t> </a:t>
            </a:r>
          </a:p>
          <a:p>
            <a:pPr marL="285750" indent="-285750">
              <a:lnSpc>
                <a:spcPct val="150000"/>
              </a:lnSpc>
              <a:buFont typeface="Arial"/>
              <a:buChar char="•"/>
            </a:pPr>
            <a:r>
              <a:rPr lang="en-GB" dirty="0">
                <a:latin typeface="Calibri"/>
                <a:cs typeface="Calibri"/>
              </a:rPr>
              <a:t>Overall limited or low-quality evidence in children with HIV, but Guideline Development Groups deemed it biologically plausible to extrapolate evidence from adults with HIV with and without ART to children</a:t>
            </a:r>
          </a:p>
        </p:txBody>
      </p:sp>
    </p:spTree>
    <p:extLst>
      <p:ext uri="{BB962C8B-B14F-4D97-AF65-F5344CB8AC3E}">
        <p14:creationId xmlns:p14="http://schemas.microsoft.com/office/powerpoint/2010/main" val="231434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itle 20">
            <a:extLst>
              <a:ext uri="{FF2B5EF4-FFF2-40B4-BE49-F238E27FC236}">
                <a16:creationId xmlns:a16="http://schemas.microsoft.com/office/drawing/2014/main" id="{94023EAA-16C8-EFF4-5CA2-4730883FF562}"/>
              </a:ext>
            </a:extLst>
          </p:cNvPr>
          <p:cNvSpPr txBox="1">
            <a:spLocks/>
          </p:cNvSpPr>
          <p:nvPr/>
        </p:nvSpPr>
        <p:spPr>
          <a:xfrm>
            <a:off x="33264" y="186323"/>
            <a:ext cx="12158736" cy="100980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US" sz="11200" b="1" kern="0" dirty="0">
                <a:solidFill>
                  <a:schemeClr val="bg1"/>
                </a:solidFill>
                <a:latin typeface="Calibri"/>
                <a:ea typeface="Source Sans Pro"/>
                <a:cs typeface="Calibri"/>
              </a:rPr>
              <a:t>Evidence (2): </a:t>
            </a:r>
            <a:r>
              <a:rPr lang="en-US" sz="11200" b="1" kern="0" dirty="0">
                <a:solidFill>
                  <a:schemeClr val="bg1"/>
                </a:solidFill>
                <a:latin typeface="Calibri"/>
                <a:cs typeface="Calibri"/>
              </a:rPr>
              <a:t>TPT for household contacts</a:t>
            </a:r>
            <a:br>
              <a:rPr lang="en-US" sz="3600" b="1" dirty="0">
                <a:latin typeface="Calibri"/>
                <a:cs typeface="Calibri"/>
              </a:rPr>
            </a:br>
            <a:r>
              <a:rPr lang="en-US" sz="8000" i="1" dirty="0">
                <a:solidFill>
                  <a:srgbClr val="FF0000"/>
                </a:solidFill>
                <a:latin typeface="Calibri"/>
                <a:cs typeface="Calibri"/>
              </a:rPr>
              <a:t>Risk for TB in household contacts by</a:t>
            </a:r>
            <a:r>
              <a:rPr lang="en-US" sz="8000" i="1" u="none" strike="noStrike" kern="1200" cap="none" spc="0" baseline="0" dirty="0">
                <a:solidFill>
                  <a:srgbClr val="FF0000"/>
                </a:solidFill>
                <a:uFillTx/>
                <a:latin typeface="Calibri"/>
                <a:cs typeface="Calibri"/>
              </a:rPr>
              <a:t> age-group and baseline infection status, compared with the general population</a:t>
            </a:r>
            <a:r>
              <a:rPr lang="en-US" sz="8000" i="1" dirty="0">
                <a:solidFill>
                  <a:srgbClr val="FF0000"/>
                </a:solidFill>
                <a:latin typeface="Calibri"/>
                <a:cs typeface="Calibri"/>
              </a:rPr>
              <a:t> </a:t>
            </a:r>
            <a:endParaRPr lang="en-US" sz="7200" kern="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CBF2440C-764F-5BBC-32B9-9320DE498C66}"/>
              </a:ext>
            </a:extLst>
          </p:cNvPr>
          <p:cNvPicPr>
            <a:picLocks noChangeAspect="1"/>
          </p:cNvPicPr>
          <p:nvPr/>
        </p:nvPicPr>
        <p:blipFill>
          <a:blip r:embed="rId3"/>
          <a:stretch>
            <a:fillRect/>
          </a:stretch>
        </p:blipFill>
        <p:spPr>
          <a:xfrm>
            <a:off x="839419" y="1340766"/>
            <a:ext cx="10138528" cy="4895514"/>
          </a:xfrm>
          <a:prstGeom prst="rect">
            <a:avLst/>
          </a:prstGeom>
          <a:noFill/>
          <a:ln>
            <a:noFill/>
          </a:ln>
        </p:spPr>
      </p:pic>
    </p:spTree>
    <p:extLst>
      <p:ext uri="{BB962C8B-B14F-4D97-AF65-F5344CB8AC3E}">
        <p14:creationId xmlns:p14="http://schemas.microsoft.com/office/powerpoint/2010/main" val="2651369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6" name="Title 20">
            <a:extLst>
              <a:ext uri="{FF2B5EF4-FFF2-40B4-BE49-F238E27FC236}">
                <a16:creationId xmlns:a16="http://schemas.microsoft.com/office/drawing/2014/main" id="{E08C7C5D-F93A-A274-9101-57751228DA74}"/>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ea typeface="Source Sans Pro"/>
                <a:cs typeface="Calibri"/>
              </a:rPr>
              <a:t>Evidence (3): TPT options</a:t>
            </a:r>
            <a:endParaRPr lang="en-US" sz="1600" b="1"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DF1CB0-CD76-F8BD-8DC6-D7CB5748D37D}"/>
              </a:ext>
            </a:extLst>
          </p:cNvPr>
          <p:cNvSpPr txBox="1"/>
          <p:nvPr/>
        </p:nvSpPr>
        <p:spPr>
          <a:xfrm>
            <a:off x="372826" y="838654"/>
            <a:ext cx="11318560" cy="5310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r>
              <a:rPr lang="en-US" sz="1900" b="1" i="0" kern="1200" dirty="0">
                <a:solidFill>
                  <a:srgbClr val="000000"/>
                </a:solidFill>
                <a:latin typeface="Calibri"/>
                <a:ea typeface="Calibri"/>
                <a:cs typeface="Calibri"/>
              </a:rPr>
              <a:t>Daily rifapentine plus isoniazid for one month (</a:t>
            </a:r>
            <a:r>
              <a:rPr lang="en-GB" sz="1900" b="1" i="0" kern="1200" dirty="0">
                <a:solidFill>
                  <a:srgbClr val="000000"/>
                </a:solidFill>
                <a:latin typeface="Calibri"/>
                <a:ea typeface="Calibri"/>
                <a:cs typeface="Calibri"/>
              </a:rPr>
              <a:t>1HP)</a:t>
            </a:r>
            <a:endParaRPr lang="en-US" sz="1900" dirty="0">
              <a:latin typeface="Calibri"/>
              <a:ea typeface="Calibri"/>
              <a:cs typeface="Calibri"/>
            </a:endParaRPr>
          </a:p>
          <a:p>
            <a:pPr marL="342900" indent="-342900" algn="l" rtl="0">
              <a:lnSpc>
                <a:spcPct val="150000"/>
              </a:lnSpc>
              <a:buFont typeface="Arial"/>
              <a:buChar char="•"/>
            </a:pPr>
            <a:r>
              <a:rPr lang="en-GB" sz="1900" b="0" i="0" kern="1200" dirty="0">
                <a:solidFill>
                  <a:srgbClr val="000000"/>
                </a:solidFill>
                <a:latin typeface="Calibri"/>
                <a:ea typeface="Calibri"/>
                <a:cs typeface="Calibri"/>
              </a:rPr>
              <a:t>In one multi-country RCT, among all study participants, the difference in incidence rate of TB between 1HP and 9H (i.e</a:t>
            </a:r>
            <a:r>
              <a:rPr lang="en-GB" sz="1900" dirty="0">
                <a:solidFill>
                  <a:srgbClr val="000000"/>
                </a:solidFill>
                <a:latin typeface="Calibri"/>
                <a:ea typeface="Calibri"/>
                <a:cs typeface="Calibri"/>
              </a:rPr>
              <a:t>.,</a:t>
            </a:r>
            <a:r>
              <a:rPr lang="en-GB" sz="1900" b="0" i="0" kern="1200" dirty="0">
                <a:solidFill>
                  <a:srgbClr val="000000"/>
                </a:solidFill>
                <a:latin typeface="Calibri"/>
                <a:ea typeface="Calibri"/>
                <a:cs typeface="Calibri"/>
              </a:rPr>
              <a:t> 1HP arm minus 9H arm) was −0.02 per 100 person-years (95% confidence interval [CI], −0.35; +0.30)</a:t>
            </a:r>
          </a:p>
          <a:p>
            <a:pPr marL="342900" indent="-342900" algn="l" rtl="0">
              <a:lnSpc>
                <a:spcPct val="150000"/>
              </a:lnSpc>
              <a:buFont typeface="Arial"/>
              <a:buChar char="•"/>
            </a:pPr>
            <a:r>
              <a:rPr lang="en-GB" sz="1900" b="0" i="0" kern="1200" dirty="0">
                <a:solidFill>
                  <a:srgbClr val="000000"/>
                </a:solidFill>
                <a:latin typeface="Calibri"/>
                <a:ea typeface="Calibri"/>
                <a:cs typeface="Calibri"/>
              </a:rPr>
              <a:t>Non-inferiority was also shown for the sub-group with confirmed TB infection (incidence rate difference per 100 person-years = 0.069 [-0.830 to 0.690]), and among those on or without ART at start of study.</a:t>
            </a:r>
          </a:p>
          <a:p>
            <a:pPr algn="l" rtl="0">
              <a:lnSpc>
                <a:spcPct val="150000"/>
              </a:lnSpc>
            </a:pPr>
            <a:r>
              <a:rPr lang="en-GB" sz="1900" b="1" i="0" kern="1200" dirty="0">
                <a:solidFill>
                  <a:srgbClr val="000000"/>
                </a:solidFill>
                <a:latin typeface="Calibri"/>
                <a:ea typeface="Calibri"/>
                <a:cs typeface="Calibri"/>
              </a:rPr>
              <a:t>Weekly rifapentine plus isoniazid for 3 months (3HP)</a:t>
            </a:r>
          </a:p>
          <a:p>
            <a:pPr marL="342900" indent="-342900">
              <a:lnSpc>
                <a:spcPct val="150000"/>
              </a:lnSpc>
              <a:buFont typeface="Arial"/>
              <a:buChar char="•"/>
            </a:pPr>
            <a:r>
              <a:rPr lang="en-GB" sz="1900" kern="1200" dirty="0">
                <a:solidFill>
                  <a:srgbClr val="000000"/>
                </a:solidFill>
                <a:latin typeface="Calibri"/>
                <a:ea typeface="Calibri"/>
                <a:cs typeface="Calibri"/>
              </a:rPr>
              <a:t>A systematic review</a:t>
            </a:r>
            <a:r>
              <a:rPr lang="en-GB" sz="1900" dirty="0">
                <a:solidFill>
                  <a:srgbClr val="000000"/>
                </a:solidFill>
                <a:latin typeface="Calibri"/>
                <a:ea typeface="Calibri"/>
                <a:cs typeface="Calibri"/>
              </a:rPr>
              <a:t> was conducted</a:t>
            </a:r>
            <a:r>
              <a:rPr lang="en-GB" sz="1900" kern="1200" dirty="0">
                <a:solidFill>
                  <a:srgbClr val="000000"/>
                </a:solidFill>
                <a:latin typeface="Calibri"/>
                <a:ea typeface="Calibri"/>
                <a:cs typeface="Calibri"/>
              </a:rPr>
              <a:t> for the 2018 guidelines update to compare effectiveness of 3HP with that of isoniazid monotherapy (4 RCTs).</a:t>
            </a:r>
          </a:p>
          <a:p>
            <a:pPr marL="800100" lvl="1" indent="-342900" algn="l" rtl="0">
              <a:lnSpc>
                <a:spcPct val="150000"/>
              </a:lnSpc>
              <a:buFont typeface="Arial"/>
              <a:buChar char="•"/>
            </a:pPr>
            <a:r>
              <a:rPr lang="en-US" sz="1900" kern="1200" dirty="0">
                <a:solidFill>
                  <a:srgbClr val="000000"/>
                </a:solidFill>
                <a:latin typeface="Calibri"/>
                <a:ea typeface="Calibri"/>
                <a:cs typeface="Calibri"/>
              </a:rPr>
              <a:t>No significant difference found in incidence of TB disease between 3HP and 6H or 9H (RR 0.73, 95% CI 0.23; 2.30)</a:t>
            </a:r>
          </a:p>
          <a:p>
            <a:pPr marL="800100" lvl="1" indent="-342900" algn="l" rtl="0">
              <a:lnSpc>
                <a:spcPct val="150000"/>
              </a:lnSpc>
              <a:buFont typeface="Arial"/>
              <a:buChar char="•"/>
            </a:pPr>
            <a:r>
              <a:rPr lang="en-GB" sz="1900" kern="1200" dirty="0">
                <a:solidFill>
                  <a:srgbClr val="000000"/>
                </a:solidFill>
                <a:latin typeface="Calibri"/>
                <a:ea typeface="Calibri"/>
                <a:cs typeface="Calibri"/>
              </a:rPr>
              <a:t>3HP associated with higher completion in all subgroups (adults with HIV: RR 1.25, 95% CI 1.01; 1.55).</a:t>
            </a:r>
          </a:p>
        </p:txBody>
      </p:sp>
    </p:spTree>
    <p:extLst>
      <p:ext uri="{BB962C8B-B14F-4D97-AF65-F5344CB8AC3E}">
        <p14:creationId xmlns:p14="http://schemas.microsoft.com/office/powerpoint/2010/main" val="2178942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5" name="Title 20">
            <a:extLst>
              <a:ext uri="{FF2B5EF4-FFF2-40B4-BE49-F238E27FC236}">
                <a16:creationId xmlns:a16="http://schemas.microsoft.com/office/drawing/2014/main" id="{B4DF1C7A-66B2-B2AA-E053-1941B66AF1F3}"/>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cs typeface="Calibri"/>
              </a:rPr>
              <a:t>Evidence (4): TPT options</a:t>
            </a:r>
          </a:p>
        </p:txBody>
      </p:sp>
      <p:sp>
        <p:nvSpPr>
          <p:cNvPr id="8" name="TextBox 7">
            <a:extLst>
              <a:ext uri="{FF2B5EF4-FFF2-40B4-BE49-F238E27FC236}">
                <a16:creationId xmlns:a16="http://schemas.microsoft.com/office/drawing/2014/main" id="{FBB16A66-CA6E-7CCD-6AEA-B225A6A5550D}"/>
              </a:ext>
            </a:extLst>
          </p:cNvPr>
          <p:cNvSpPr txBox="1"/>
          <p:nvPr/>
        </p:nvSpPr>
        <p:spPr>
          <a:xfrm>
            <a:off x="202026" y="907989"/>
            <a:ext cx="11598086" cy="4871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1900" b="1" dirty="0">
                <a:latin typeface="Calibri"/>
                <a:cs typeface="Calibri"/>
              </a:rPr>
              <a:t>Daily rifampicin plus isoniazid for 3 months (3HR) </a:t>
            </a:r>
            <a:r>
              <a:rPr lang="en-US" sz="1900" dirty="0">
                <a:latin typeface="Calibri"/>
                <a:cs typeface="Calibri"/>
              </a:rPr>
              <a:t> </a:t>
            </a:r>
            <a:endParaRPr lang="en-US" sz="1900" dirty="0">
              <a:latin typeface="Calibri"/>
              <a:cs typeface="Arial"/>
            </a:endParaRPr>
          </a:p>
          <a:p>
            <a:pPr marL="285750" indent="-285750" algn="just">
              <a:lnSpc>
                <a:spcPct val="150000"/>
              </a:lnSpc>
              <a:buFont typeface="Arial"/>
              <a:buChar char="•"/>
            </a:pPr>
            <a:r>
              <a:rPr lang="en-US" sz="1900" dirty="0">
                <a:latin typeface="Calibri"/>
                <a:cs typeface="Calibri"/>
              </a:rPr>
              <a:t>A systematic review updated in 2017 showed that the efficacy and the safety profile of 3–4 months daily rifampicin plus isoniazid were similar to those of 6 months daily isoniazid</a:t>
            </a:r>
            <a:endParaRPr lang="en-US" sz="1900" dirty="0">
              <a:latin typeface="Calibri"/>
              <a:cs typeface="Arial"/>
            </a:endParaRPr>
          </a:p>
          <a:p>
            <a:pPr algn="just">
              <a:lnSpc>
                <a:spcPct val="150000"/>
              </a:lnSpc>
            </a:pPr>
            <a:r>
              <a:rPr lang="en-US" sz="1900" b="1" dirty="0">
                <a:latin typeface="Calibri"/>
                <a:cs typeface="Calibri"/>
              </a:rPr>
              <a:t>Daily rifampicin monotherapy for 4 months (4R) </a:t>
            </a:r>
            <a:r>
              <a:rPr lang="en-US" sz="1900" dirty="0">
                <a:latin typeface="Calibri"/>
                <a:cs typeface="Calibri"/>
              </a:rPr>
              <a:t> </a:t>
            </a:r>
            <a:endParaRPr lang="en-US" sz="1900" dirty="0">
              <a:latin typeface="Calibri"/>
              <a:cs typeface="Arial"/>
            </a:endParaRPr>
          </a:p>
          <a:p>
            <a:pPr marL="285750" indent="-285750" algn="just">
              <a:lnSpc>
                <a:spcPct val="150000"/>
              </a:lnSpc>
              <a:buFont typeface="Arial"/>
              <a:buChar char="•"/>
            </a:pPr>
            <a:r>
              <a:rPr lang="en-US" sz="1900" dirty="0">
                <a:latin typeface="Calibri"/>
                <a:cs typeface="Calibri"/>
              </a:rPr>
              <a:t>A systematic review conducted for the 2015 TPT guidelines and updated in 2017 showed </a:t>
            </a:r>
            <a:endParaRPr lang="en-US" sz="1900" dirty="0">
              <a:latin typeface="Calibri"/>
              <a:cs typeface="Arial"/>
            </a:endParaRPr>
          </a:p>
          <a:p>
            <a:pPr marL="742950" lvl="1" indent="-285750" algn="just">
              <a:lnSpc>
                <a:spcPct val="150000"/>
              </a:lnSpc>
              <a:buFont typeface="Arial"/>
              <a:buChar char="•"/>
            </a:pPr>
            <a:r>
              <a:rPr lang="en-US" sz="1900" dirty="0">
                <a:latin typeface="Calibri"/>
                <a:cs typeface="Calibri"/>
              </a:rPr>
              <a:t>similar efficacy for 3–4 months daily rifampicin and 6 months daily isoniazid (OR, 0.78; 95% CI, 0.41–1.46)</a:t>
            </a:r>
            <a:endParaRPr lang="en-US" sz="1900" dirty="0">
              <a:latin typeface="Calibri"/>
              <a:ea typeface="Calibri"/>
              <a:cs typeface="Arial"/>
            </a:endParaRPr>
          </a:p>
          <a:p>
            <a:pPr marL="742950" lvl="1" indent="-285750" algn="just">
              <a:lnSpc>
                <a:spcPct val="150000"/>
              </a:lnSpc>
              <a:buFont typeface="Arial"/>
              <a:buChar char="•"/>
            </a:pPr>
            <a:r>
              <a:rPr lang="en-US" sz="1900" dirty="0">
                <a:latin typeface="Calibri"/>
                <a:cs typeface="Calibri"/>
              </a:rPr>
              <a:t>individuals given rifampicin daily for 3–4 months had a lower risk for hepatotoxicity than those treated with isoniazid monotherapy (OR 0.03; 95% CI 0.00–0.48)</a:t>
            </a:r>
            <a:endParaRPr lang="en-US" sz="1900" dirty="0">
              <a:latin typeface="Calibri"/>
              <a:ea typeface="Calibri"/>
              <a:cs typeface="Arial"/>
            </a:endParaRPr>
          </a:p>
          <a:p>
            <a:pPr marL="742950" lvl="1" indent="-285750" algn="just">
              <a:lnSpc>
                <a:spcPct val="150000"/>
              </a:lnSpc>
              <a:buFont typeface="Arial"/>
              <a:buChar char="•"/>
            </a:pPr>
            <a:r>
              <a:rPr lang="en-US" sz="1900" dirty="0">
                <a:latin typeface="Calibri"/>
                <a:cs typeface="Calibri"/>
              </a:rPr>
              <a:t>in individuals &lt;18 years, the difference in rate of TB disease between 4R and 9H (4R arm minus 9H arm) was -0.37 cases per 100 person-years (95% CI, −0.88; 0.14), while in individuals &gt;17 years, the difference was &lt;0.01 cases </a:t>
            </a:r>
            <a:r>
              <a:rPr lang="en-US" sz="1900" dirty="0" err="1">
                <a:latin typeface="Calibri"/>
                <a:cs typeface="Calibri"/>
              </a:rPr>
              <a:t>cases</a:t>
            </a:r>
            <a:r>
              <a:rPr lang="en-US" sz="1900" dirty="0">
                <a:latin typeface="Calibri"/>
                <a:cs typeface="Calibri"/>
              </a:rPr>
              <a:t> per 100 person-years (95%CI, −0.14;–0.16)</a:t>
            </a:r>
          </a:p>
        </p:txBody>
      </p:sp>
    </p:spTree>
    <p:extLst>
      <p:ext uri="{BB962C8B-B14F-4D97-AF65-F5344CB8AC3E}">
        <p14:creationId xmlns:p14="http://schemas.microsoft.com/office/powerpoint/2010/main" val="1443174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5" name="Title 20">
            <a:extLst>
              <a:ext uri="{FF2B5EF4-FFF2-40B4-BE49-F238E27FC236}">
                <a16:creationId xmlns:a16="http://schemas.microsoft.com/office/drawing/2014/main" id="{B4DF1C7A-66B2-B2AA-E053-1941B66AF1F3}"/>
              </a:ext>
            </a:extLst>
          </p:cNvPr>
          <p:cNvSpPr txBox="1">
            <a:spLocks/>
          </p:cNvSpPr>
          <p:nvPr/>
        </p:nvSpPr>
        <p:spPr>
          <a:xfrm>
            <a:off x="85301" y="112460"/>
            <a:ext cx="8420774" cy="10986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cs typeface="Calibri"/>
              </a:rPr>
              <a:t>Evidence (5): TPT options</a:t>
            </a:r>
            <a:endParaRPr lang="en-US" sz="2800" kern="0" dirty="0">
              <a:solidFill>
                <a:schemeClr val="bg1"/>
              </a:solidFill>
              <a:latin typeface="Calibri"/>
              <a:cs typeface="Calibri"/>
            </a:endParaRPr>
          </a:p>
          <a:p>
            <a:pPr algn="l">
              <a:lnSpc>
                <a:spcPct val="120000"/>
              </a:lnSpc>
            </a:pPr>
            <a:r>
              <a:rPr lang="en-US" sz="2000" i="1" kern="0" dirty="0">
                <a:solidFill>
                  <a:srgbClr val="FF0000"/>
                </a:solidFill>
                <a:latin typeface="Calibri"/>
                <a:cs typeface="Calibri"/>
              </a:rPr>
              <a:t>Efficacy of levofloxacin</a:t>
            </a:r>
            <a:endParaRPr lang="en-US" dirty="0">
              <a:solidFill>
                <a:srgbClr val="FF0000"/>
              </a:solidFill>
              <a:cs typeface="Arial"/>
            </a:endParaRPr>
          </a:p>
        </p:txBody>
      </p:sp>
      <p:pic>
        <p:nvPicPr>
          <p:cNvPr id="4" name="Picture 3">
            <a:extLst>
              <a:ext uri="{FF2B5EF4-FFF2-40B4-BE49-F238E27FC236}">
                <a16:creationId xmlns:a16="http://schemas.microsoft.com/office/drawing/2014/main" id="{BE3ADA4F-1F0D-A378-DEB1-6B450544B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3422"/>
            <a:ext cx="11904693" cy="3781107"/>
          </a:xfrm>
          <a:prstGeom prst="rect">
            <a:avLst/>
          </a:prstGeom>
        </p:spPr>
      </p:pic>
      <p:sp>
        <p:nvSpPr>
          <p:cNvPr id="6" name="TextBox 5">
            <a:extLst>
              <a:ext uri="{FF2B5EF4-FFF2-40B4-BE49-F238E27FC236}">
                <a16:creationId xmlns:a16="http://schemas.microsoft.com/office/drawing/2014/main" id="{B3343237-EEEE-E154-9F65-866E1D91090A}"/>
              </a:ext>
            </a:extLst>
          </p:cNvPr>
          <p:cNvSpPr txBox="1"/>
          <p:nvPr/>
        </p:nvSpPr>
        <p:spPr>
          <a:xfrm>
            <a:off x="811549" y="5587009"/>
            <a:ext cx="10136828" cy="646331"/>
          </a:xfrm>
          <a:prstGeom prst="rect">
            <a:avLst/>
          </a:prstGeom>
          <a:solidFill>
            <a:srgbClr val="FFFF00"/>
          </a:solid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rPr>
              <a:t>Posterior probability that levofloxacin is superior to placebo in VQUIN population=98%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rPr>
              <a:t>Posterior probability that levofloxacin is superior to placebo in TB-CHAMP population=98%</a:t>
            </a:r>
          </a:p>
        </p:txBody>
      </p:sp>
      <p:sp>
        <p:nvSpPr>
          <p:cNvPr id="7" name="TextBox 6">
            <a:extLst>
              <a:ext uri="{FF2B5EF4-FFF2-40B4-BE49-F238E27FC236}">
                <a16:creationId xmlns:a16="http://schemas.microsoft.com/office/drawing/2014/main" id="{9F392CCA-D08A-BA70-0BB9-516930A5B88D}"/>
              </a:ext>
            </a:extLst>
          </p:cNvPr>
          <p:cNvSpPr txBox="1"/>
          <p:nvPr/>
        </p:nvSpPr>
        <p:spPr>
          <a:xfrm>
            <a:off x="451531" y="1326922"/>
            <a:ext cx="10869930"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Estimated treatment effect across different analyses: </a:t>
            </a:r>
            <a:r>
              <a:rPr kumimoji="0" lang="en-GB" sz="2400" b="1"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TB disease by 54 weeks</a:t>
            </a:r>
            <a:endParaRPr kumimoji="0" lang="en-GB"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32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B02A2866225445BF38AEDDE7762F80" ma:contentTypeVersion="11" ma:contentTypeDescription="Create a new document." ma:contentTypeScope="" ma:versionID="61d5430990b81d505827d1bf0a5d0d3a">
  <xsd:schema xmlns:xsd="http://www.w3.org/2001/XMLSchema" xmlns:xs="http://www.w3.org/2001/XMLSchema" xmlns:p="http://schemas.microsoft.com/office/2006/metadata/properties" xmlns:ns3="771626b0-2dbf-4b2d-8a06-a8b25bedd21c" xmlns:ns4="9362417c-d466-4f9a-8c17-42ed2873772b" targetNamespace="http://schemas.microsoft.com/office/2006/metadata/properties" ma:root="true" ma:fieldsID="1210aa16cc9c2a338ed265c8453920a3" ns3:_="" ns4:_="">
    <xsd:import namespace="771626b0-2dbf-4b2d-8a06-a8b25bedd21c"/>
    <xsd:import namespace="9362417c-d466-4f9a-8c17-42ed2873772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626b0-2dbf-4b2d-8a06-a8b25bedd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62417c-d466-4f9a-8c17-42ed287377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E6160-931C-466F-BAD4-E9AE983347AE}">
  <ds:schemaRefs>
    <ds:schemaRef ds:uri="771626b0-2dbf-4b2d-8a06-a8b25bedd21c"/>
    <ds:schemaRef ds:uri="9362417c-d466-4f9a-8c17-42ed287377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6AC055-9A5D-428C-BE74-962056FCA2FE}">
  <ds:schemaRefs>
    <ds:schemaRef ds:uri="771626b0-2dbf-4b2d-8a06-a8b25bedd21c"/>
    <ds:schemaRef ds:uri="9362417c-d466-4f9a-8c17-42ed287377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893926-90EE-4696-9CBE-A0138D15CB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5784</Words>
  <Application>Microsoft Office PowerPoint</Application>
  <PresentationFormat>Widescreen</PresentationFormat>
  <Paragraphs>372</Paragraphs>
  <Slides>29</Slides>
  <Notes>29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Arial</vt:lpstr>
      <vt:lpstr>Arial,Sans-Serif</vt:lpstr>
      <vt:lpstr>Arvo</vt:lpstr>
      <vt:lpstr>Calibri</vt:lpstr>
      <vt:lpstr>Century Gothic</vt:lpstr>
      <vt:lpstr>Helvetica</vt:lpstr>
      <vt:lpstr>Segoe UI</vt:lpstr>
      <vt:lpstr>Source Sans Pro</vt:lpstr>
      <vt:lpstr>Times New Roman</vt:lpstr>
      <vt:lpstr>Trebuchet MS</vt:lpstr>
      <vt:lpstr>2_Office Theme</vt:lpstr>
      <vt:lpstr>4_Modèle par défaut</vt:lpstr>
      <vt:lpstr>2_Modèle par défaut</vt:lpstr>
      <vt:lpstr>3_Modèle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FALZON, Dennis</dc:creator>
  <cp:lastModifiedBy>KANCHAR, Avinash</cp:lastModifiedBy>
  <cp:revision>34</cp:revision>
  <cp:lastPrinted>2018-08-22T07:36:05Z</cp:lastPrinted>
  <dcterms:created xsi:type="dcterms:W3CDTF">2016-11-18T10:00:03Z</dcterms:created>
  <dcterms:modified xsi:type="dcterms:W3CDTF">2024-10-28T16:33:50Z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0x0101008CB02A2866225445BF38AEDDE7762F80</vt:lpwstr>
  </property>
</Properties>
</file>